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33"/>
  </p:notesMasterIdLst>
  <p:sldIdLst>
    <p:sldId id="272" r:id="rId6"/>
    <p:sldId id="295"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296" r:id="rId22"/>
    <p:sldId id="312" r:id="rId23"/>
    <p:sldId id="313" r:id="rId24"/>
    <p:sldId id="314" r:id="rId25"/>
    <p:sldId id="315" r:id="rId26"/>
    <p:sldId id="316" r:id="rId27"/>
    <p:sldId id="317" r:id="rId28"/>
    <p:sldId id="320" r:id="rId29"/>
    <p:sldId id="321" r:id="rId30"/>
    <p:sldId id="297"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AE4"/>
    <a:srgbClr val="FFAF01"/>
    <a:srgbClr val="82D5F4"/>
    <a:srgbClr val="FFCD00"/>
    <a:srgbClr val="FFB237"/>
    <a:srgbClr val="E1B4A5"/>
    <a:srgbClr val="550000"/>
    <a:srgbClr val="047EC0"/>
    <a:srgbClr val="02B9E0"/>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669" autoAdjust="0"/>
  </p:normalViewPr>
  <p:slideViewPr>
    <p:cSldViewPr snapToGrid="0" snapToObjects="1">
      <p:cViewPr varScale="1">
        <p:scale>
          <a:sx n="93" d="100"/>
          <a:sy n="93" d="100"/>
        </p:scale>
        <p:origin x="12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15F03-565F-4861-BD01-64661C785F6C}" type="datetimeFigureOut">
              <a:rPr lang="en-US" smtClean="0"/>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FD28D-03EB-49CC-A209-8C54162E1A05}" type="slidenum">
              <a:rPr lang="en-US" smtClean="0"/>
              <a:t>‹#›</a:t>
            </a:fld>
            <a:endParaRPr lang="en-US"/>
          </a:p>
        </p:txBody>
      </p:sp>
    </p:spTree>
    <p:extLst>
      <p:ext uri="{BB962C8B-B14F-4D97-AF65-F5344CB8AC3E}">
        <p14:creationId xmlns:p14="http://schemas.microsoft.com/office/powerpoint/2010/main" val="387393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Gay_liberation" TargetMode="External"/><Relationship Id="rId3" Type="http://schemas.openxmlformats.org/officeDocument/2006/relationships/hyperlink" Target="http://en.wikipedia.org/wiki/LGBT_community" TargetMode="External"/><Relationship Id="rId7" Type="http://schemas.openxmlformats.org/officeDocument/2006/relationships/hyperlink" Target="http://en.wikipedia.org/wiki/New_York_City" TargetMode="External"/><Relationship Id="rId12" Type="http://schemas.openxmlformats.org/officeDocument/2006/relationships/hyperlink" Target="http://en.wikipedia.org/wiki/Lesbian,_Gay,_Bisexual_and_Transgender_Community_Services_Cente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Greenwich_Village" TargetMode="External"/><Relationship Id="rId11" Type="http://schemas.openxmlformats.org/officeDocument/2006/relationships/hyperlink" Target="http://en.wikipedia.org/wiki/AIDS_pandemic" TargetMode="External"/><Relationship Id="rId5" Type="http://schemas.openxmlformats.org/officeDocument/2006/relationships/hyperlink" Target="http://en.wikipedia.org/wiki/Stonewall_Inn" TargetMode="External"/><Relationship Id="rId10" Type="http://schemas.openxmlformats.org/officeDocument/2006/relationships/hyperlink" Target="http://en.wikipedia.org/wiki/People_with_AIDS" TargetMode="External"/><Relationship Id="rId4" Type="http://schemas.openxmlformats.org/officeDocument/2006/relationships/hyperlink" Target="http://en.wikipedia.org/wiki/Police_raid" TargetMode="External"/><Relationship Id="rId9" Type="http://schemas.openxmlformats.org/officeDocument/2006/relationships/hyperlink" Target="http://en.wikipedia.org/wiki/Direct_ac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this presentation we will cover the following themes [read slide]</a:t>
            </a:r>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2</a:t>
            </a:fld>
            <a:endParaRPr lang="en-US"/>
          </a:p>
        </p:txBody>
      </p:sp>
    </p:spTree>
    <p:extLst>
      <p:ext uri="{BB962C8B-B14F-4D97-AF65-F5344CB8AC3E}">
        <p14:creationId xmlns:p14="http://schemas.microsoft.com/office/powerpoint/2010/main" val="367933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a:t>
            </a:r>
            <a:r>
              <a:rPr lang="en-US" baseline="0" dirty="0"/>
              <a:t> so the HVTN involves CAB members in various stages of the research process; their advice providing the sites and the network valuable insight to help overcome some of the challenges to implementing vaccine research. </a:t>
            </a:r>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12</a:t>
            </a:fld>
            <a:endParaRPr lang="en-US"/>
          </a:p>
        </p:txBody>
      </p:sp>
    </p:spTree>
    <p:extLst>
      <p:ext uri="{BB962C8B-B14F-4D97-AF65-F5344CB8AC3E}">
        <p14:creationId xmlns:p14="http://schemas.microsoft.com/office/powerpoint/2010/main" val="17539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CAB is structured a bit differently.</a:t>
            </a:r>
            <a:r>
              <a:rPr lang="en-US" baseline="0" dirty="0"/>
              <a:t> It is up to the site and the CAB leadership to determine the exact structure. For example, [read first bullet list]. However, there are some universal expectations [read second bullet list]</a:t>
            </a:r>
          </a:p>
          <a:p>
            <a:endParaRPr lang="en-US" baseline="0" dirty="0"/>
          </a:p>
          <a:p>
            <a:r>
              <a:rPr lang="en-US" baseline="0" dirty="0"/>
              <a:t>The projects carried out by CABs are equally as diverse as the CAB members themselves.  Here are a few examples of CAB developed projects at HVTN’s sites…</a:t>
            </a:r>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13</a:t>
            </a:fld>
            <a:endParaRPr lang="en-US"/>
          </a:p>
        </p:txBody>
      </p:sp>
    </p:spTree>
    <p:extLst>
      <p:ext uri="{BB962C8B-B14F-4D97-AF65-F5344CB8AC3E}">
        <p14:creationId xmlns:p14="http://schemas.microsoft.com/office/powerpoint/2010/main" val="216780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78">
              <a:defRPr/>
            </a:pPr>
            <a:r>
              <a:rPr lang="en-US" dirty="0"/>
              <a:t>Left</a:t>
            </a:r>
            <a:r>
              <a:rPr lang="en-US" baseline="0" dirty="0"/>
              <a:t> 2 photos- retired </a:t>
            </a:r>
            <a:r>
              <a:rPr lang="en-US" dirty="0"/>
              <a:t>CAB member Gloria Malindi</a:t>
            </a:r>
            <a:r>
              <a:rPr lang="en-US" baseline="0" dirty="0"/>
              <a:t> (on the right, wearing glasses) organized a candlelight vigil with the Anglican Church Mother’s Union in commemoration for those who have been affected by HIV. </a:t>
            </a:r>
          </a:p>
          <a:p>
            <a:pPr defTabSz="878078">
              <a:defRPr/>
            </a:pPr>
            <a:endParaRPr lang="en-US" baseline="0" dirty="0"/>
          </a:p>
          <a:p>
            <a:pPr defTabSz="878078">
              <a:defRPr/>
            </a:pPr>
            <a:r>
              <a:rPr lang="en-US" dirty="0"/>
              <a:t>On the right- Klerksdorp</a:t>
            </a:r>
            <a:r>
              <a:rPr lang="en-US" baseline="0" dirty="0"/>
              <a:t> CAB members helped staff an information table at the site’s World AIDS Day event by engaging in conversations about HIV vaccines with those who passed by. </a:t>
            </a:r>
            <a:endParaRPr lang="en-US" dirty="0"/>
          </a:p>
          <a:p>
            <a:pPr defTabSz="878078">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14</a:t>
            </a:fld>
            <a:endParaRPr lang="en-US"/>
          </a:p>
        </p:txBody>
      </p:sp>
    </p:spTree>
    <p:extLst>
      <p:ext uri="{BB962C8B-B14F-4D97-AF65-F5344CB8AC3E}">
        <p14:creationId xmlns:p14="http://schemas.microsoft.com/office/powerpoint/2010/main" val="1250312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Birmingham</a:t>
            </a:r>
            <a:r>
              <a:rPr lang="en-US" baseline="0" dirty="0"/>
              <a:t> CAB helped design and run a parade float; the Iquitos CAB developed its own brochure to help recruit new members. </a:t>
            </a:r>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15</a:t>
            </a:fld>
            <a:endParaRPr lang="en-US"/>
          </a:p>
        </p:txBody>
      </p:sp>
    </p:spTree>
    <p:extLst>
      <p:ext uri="{BB962C8B-B14F-4D97-AF65-F5344CB8AC3E}">
        <p14:creationId xmlns:p14="http://schemas.microsoft.com/office/powerpoint/2010/main" val="249178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local CAB is connected</a:t>
            </a:r>
            <a:r>
              <a:rPr lang="en-US" baseline="0" dirty="0"/>
              <a:t> with the CABs across the network through participation in the Global CAB or GCAB.</a:t>
            </a:r>
            <a:endParaRPr lang="en-US" dirty="0"/>
          </a:p>
          <a:p>
            <a:endParaRPr lang="en-US" dirty="0"/>
          </a:p>
          <a:p>
            <a:r>
              <a:rPr lang="en-US" dirty="0"/>
              <a:t>The Global</a:t>
            </a:r>
            <a:r>
              <a:rPr lang="en-US" baseline="0" dirty="0"/>
              <a:t> CAB is chaired by two CAB members who serve 3 year terms. One chair is selected from a US site, the other is selected from a non-US site. Each selects its GCAB representative through its own nomination or election process. Sites are also allowed to have an alternate GCAB member who participates in calls and on email lists. However, each site is only allowed 1 vote when it comes to GCAB-related elections. </a:t>
            </a:r>
          </a:p>
          <a:p>
            <a:endParaRPr lang="en-US" baseline="0" dirty="0"/>
          </a:p>
          <a:p>
            <a:r>
              <a:rPr lang="en-US" baseline="0" dirty="0"/>
              <a:t>Typically the GCAB holds calls approximately every </a:t>
            </a:r>
            <a:r>
              <a:rPr lang="en-US" baseline="0" dirty="0" err="1"/>
              <a:t>every</a:t>
            </a:r>
            <a:r>
              <a:rPr lang="en-US" baseline="0" dirty="0"/>
              <a:t> two month depending on the needs of the group. Additional regional CAB calls are also organized to address needs and languages. </a:t>
            </a:r>
          </a:p>
          <a:p>
            <a:endParaRPr lang="en-US" baseline="0" dirty="0"/>
          </a:p>
          <a:p>
            <a:r>
              <a:rPr lang="en-US" baseline="0" dirty="0"/>
              <a:t>Most importantly, GCAB members play an essential role as the CAB communication conduit between the HVTN and the local site CAB. The HVTN’s expectation is that information that is passed on to the GCAB is then shared with the rest of the local CAB. Conversely, the HVTN expects that the GCAB representatives are speaking on behalf of the interests and updates of their entire CAB during conference calls and meetings, and not just representing themselves. </a:t>
            </a:r>
          </a:p>
          <a:p>
            <a:endParaRPr lang="en-US" baseline="0" dirty="0"/>
          </a:p>
          <a:p>
            <a:r>
              <a:rPr lang="en-US" baseline="0" dirty="0"/>
              <a:t>Sites may also choose to have a staff person participate on calls to help support the GCAB representative(s). </a:t>
            </a:r>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16</a:t>
            </a:fld>
            <a:endParaRPr lang="en-US"/>
          </a:p>
        </p:txBody>
      </p:sp>
    </p:spTree>
    <p:extLst>
      <p:ext uri="{BB962C8B-B14F-4D97-AF65-F5344CB8AC3E}">
        <p14:creationId xmlns:p14="http://schemas.microsoft.com/office/powerpoint/2010/main" val="3282205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CABs</a:t>
            </a:r>
            <a:r>
              <a:rPr lang="en-US" baseline="0" dirty="0"/>
              <a:t> stay connected with other sites and the network is through network-organized conferences and workshops. Just as local CABs can serve as the eyes and ears of their local community to the site, they can also do this at a network level.  At workshops and conferences CAB members learn and share new information that they are then able to share this information back with their communities.</a:t>
            </a:r>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17</a:t>
            </a:fld>
            <a:endParaRPr lang="en-US"/>
          </a:p>
        </p:txBody>
      </p:sp>
    </p:spTree>
    <p:extLst>
      <p:ext uri="{BB962C8B-B14F-4D97-AF65-F5344CB8AC3E}">
        <p14:creationId xmlns:p14="http://schemas.microsoft.com/office/powerpoint/2010/main" val="2944962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HVTN takes community involvement</a:t>
            </a:r>
            <a:r>
              <a:rPr lang="en-US" baseline="0" dirty="0"/>
              <a:t> very seriously. In fact, CAB members are involved throughout the governance of the HVTN. CAB members who serve on these groups have full voting privileges, and are truly expected to provide input and guidance on projects. </a:t>
            </a:r>
          </a:p>
          <a:p>
            <a:endParaRPr lang="en-US" baseline="0" dirty="0"/>
          </a:p>
          <a:p>
            <a:r>
              <a:rPr lang="en-US" baseline="0" dirty="0"/>
              <a:t>This chart shows the primary leadership bodies of the HVTN, the little faces represent all of the committees and working groups that have CAB representation. </a:t>
            </a:r>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18</a:t>
            </a:fld>
            <a:endParaRPr lang="en-US"/>
          </a:p>
        </p:txBody>
      </p:sp>
    </p:spTree>
    <p:extLst>
      <p:ext uri="{BB962C8B-B14F-4D97-AF65-F5344CB8AC3E}">
        <p14:creationId xmlns:p14="http://schemas.microsoft.com/office/powerpoint/2010/main" val="419721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a:t>
            </a:r>
            <a:r>
              <a:rPr lang="en-US" baseline="0" dirty="0"/>
              <a:t> input makes a huge difference!</a:t>
            </a:r>
          </a:p>
          <a:p>
            <a:endParaRPr lang="en-US" baseline="0" dirty="0"/>
          </a:p>
          <a:p>
            <a:r>
              <a:rPr lang="en-US" dirty="0"/>
              <a:t>It is because of CABs</a:t>
            </a:r>
            <a:r>
              <a:rPr lang="en-US" baseline="0" dirty="0"/>
              <a:t> that the HVTN is the only DAIDS Network to have a Participants’ Bill of Rights and Responsibilities. </a:t>
            </a:r>
          </a:p>
          <a:p>
            <a:endParaRPr lang="en-US" baseline="0" dirty="0"/>
          </a:p>
          <a:p>
            <a:r>
              <a:rPr lang="en-US" baseline="0" dirty="0"/>
              <a:t>It is because of CAB members that the HVTN formed the Transgender Working Group, and that transwomen were included as a distinct study population in HVTN 505, the most recent HIV vaccine efficacy trial in the world, making the network a leader in transgender inclusion for the DAIDS clinical trials networks. </a:t>
            </a:r>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19</a:t>
            </a:fld>
            <a:endParaRPr lang="en-US"/>
          </a:p>
        </p:txBody>
      </p:sp>
    </p:spTree>
    <p:extLst>
      <p:ext uri="{BB962C8B-B14F-4D97-AF65-F5344CB8AC3E}">
        <p14:creationId xmlns:p14="http://schemas.microsoft.com/office/powerpoint/2010/main" val="122943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Global CAB spent nearly 2 years assessing the Network’s practices in accordance with the UNAIDS/WHO ethical guidelines for biomedical HIV prevention trials, and because of that the HVTN will begin assessing capacities of local IRBs and developing a training curriculum for obtaining informed consent.  </a:t>
            </a:r>
          </a:p>
          <a:p>
            <a:endParaRPr lang="en-US" baseline="0" dirty="0"/>
          </a:p>
          <a:p>
            <a:r>
              <a:rPr lang="en-US" baseline="0" dirty="0"/>
              <a:t>And one area where we are constantly seeking CAB input is how to best inform and educate about VISP. Vaccine-Induced Seropositivity has to do with the vaccines creating antibodies to HIV, in the absence of HIV infection. Since most first-line HIV tests only look for antibodies (and not the actual virus) this can cause some confusion and stress for study participants needing testing. From a research perspective, getting the wrong testing can lead to study unblinding, which can compromise study participation and data. Having CAB members understand this concept, and helping to develop strategizes to inform key stakeholders and develop site-specific materials, is essential. </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20</a:t>
            </a:fld>
            <a:endParaRPr lang="en-US"/>
          </a:p>
        </p:txBody>
      </p:sp>
    </p:spTree>
    <p:extLst>
      <p:ext uri="{BB962C8B-B14F-4D97-AF65-F5344CB8AC3E}">
        <p14:creationId xmlns:p14="http://schemas.microsoft.com/office/powerpoint/2010/main" val="285759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21</a:t>
            </a:fld>
            <a:endParaRPr lang="en-US"/>
          </a:p>
        </p:txBody>
      </p:sp>
    </p:spTree>
    <p:extLst>
      <p:ext uri="{BB962C8B-B14F-4D97-AF65-F5344CB8AC3E}">
        <p14:creationId xmlns:p14="http://schemas.microsoft.com/office/powerpoint/2010/main" val="425437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of the basic components of what a CAB is [read slide]</a:t>
            </a:r>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3</a:t>
            </a:fld>
            <a:endParaRPr lang="en-US"/>
          </a:p>
        </p:txBody>
      </p:sp>
    </p:spTree>
    <p:extLst>
      <p:ext uri="{BB962C8B-B14F-4D97-AF65-F5344CB8AC3E}">
        <p14:creationId xmlns:p14="http://schemas.microsoft.com/office/powerpoint/2010/main" val="103474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Each site is expected to designate a staff member who is the liaison to the CAB, but the title for this person varies. Most sites use a member of the Community Education/Outreach staff, but this is not required. This staff liaison helps coordinate the details for CAB meetings such as scheduling the meeting, finding the meeting space, preparing any materials that will be used, and arranging for any refreshments that will be served. The liaison does not have to be a person who knows the answer to every question that is asked, but they are responsible for taking the questions back to the site staff to find the answers, and communicating them back to the CAB members, as well as keeping the HVTN informed about CAB activities and network-related concerns.</a:t>
            </a:r>
            <a:endParaRPr lang="en-US" dirty="0"/>
          </a:p>
          <a:p>
            <a:endParaRPr lang="en-US" alt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22</a:t>
            </a:fld>
            <a:endParaRPr lang="en-US"/>
          </a:p>
        </p:txBody>
      </p:sp>
    </p:spTree>
    <p:extLst>
      <p:ext uri="{BB962C8B-B14F-4D97-AF65-F5344CB8AC3E}">
        <p14:creationId xmlns:p14="http://schemas.microsoft.com/office/powerpoint/2010/main" val="1799188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Ultimately, the PI is responsible for the research conducted at his/her site, and the PI will be held accountable for that research. The PI may not be able to act on the CAB’s advice all the time, or may only be able to act on part of what has been suggested. In the interest of building a respectful, transparent relationship, it is advisable for the PI to have an</a:t>
            </a:r>
            <a:r>
              <a:rPr lang="en-US" altLang="en-US" baseline="0" dirty="0"/>
              <a:t> honest </a:t>
            </a:r>
            <a:r>
              <a:rPr lang="en-US" altLang="en-US" dirty="0"/>
              <a:t>discussion about the reason(s) why any of the CAB’s advice could not be implemented. This helps the CAB learn about any boundaries/barriers that might exist</a:t>
            </a:r>
            <a:r>
              <a:rPr lang="en-US" altLang="en-US" baseline="0" dirty="0"/>
              <a:t> and</a:t>
            </a:r>
            <a:r>
              <a:rPr lang="en-US" altLang="en-US" dirty="0"/>
              <a:t> any limitations of funding or scope of work.</a:t>
            </a:r>
            <a:r>
              <a:rPr lang="en-US" altLang="en-US" baseline="0" dirty="0"/>
              <a:t> </a:t>
            </a:r>
            <a:endParaRPr lang="en-US" alt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24</a:t>
            </a:fld>
            <a:endParaRPr lang="en-US"/>
          </a:p>
        </p:txBody>
      </p:sp>
    </p:spTree>
    <p:extLst>
      <p:ext uri="{BB962C8B-B14F-4D97-AF65-F5344CB8AC3E}">
        <p14:creationId xmlns:p14="http://schemas.microsoft.com/office/powerpoint/2010/main" val="684315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Community involvement has had a direct impact on how we conduct trials, how we inform, engage and retain participants. It ensures that our research questions are of value to the public, and it helps build community buy-in for a future licensed vaccine. </a:t>
            </a:r>
          </a:p>
          <a:p>
            <a:endParaRPr lang="en-US" baseline="0" dirty="0"/>
          </a:p>
          <a:p>
            <a:r>
              <a:rPr lang="en-US" baseline="0" dirty="0"/>
              <a:t>At the end of the day, research is about people and communities. Research doesn’t just happen </a:t>
            </a:r>
            <a:r>
              <a:rPr lang="en-US" i="1" baseline="0" dirty="0"/>
              <a:t>in </a:t>
            </a:r>
            <a:r>
              <a:rPr lang="en-US" i="0" baseline="0" dirty="0"/>
              <a:t>a community, it happens </a:t>
            </a:r>
            <a:r>
              <a:rPr lang="en-US" i="1" baseline="0" dirty="0"/>
              <a:t>with </a:t>
            </a:r>
            <a:r>
              <a:rPr lang="en-US" i="0" baseline="0" dirty="0"/>
              <a:t>a community. And with the help of our sites and dedicated CAB members, we will find an effective HIV vaccine. </a:t>
            </a: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25</a:t>
            </a:fld>
            <a:endParaRPr lang="en-US"/>
          </a:p>
        </p:txBody>
      </p:sp>
    </p:spTree>
    <p:extLst>
      <p:ext uri="{BB962C8B-B14F-4D97-AF65-F5344CB8AC3E}">
        <p14:creationId xmlns:p14="http://schemas.microsoft.com/office/powerpoint/2010/main" val="149992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78">
              <a:defRPr/>
            </a:pPr>
            <a:r>
              <a:rPr lang="en-US" dirty="0"/>
              <a:t>In the 1980s, government response to AIDS in the US was slow and anemic. There was a lot of anger, and people started to organize. The protests that grew out of the public frustration led to greater advocate oversight of public health issues, and community advisory groups began to be formed.</a:t>
            </a:r>
          </a:p>
          <a:p>
            <a:pPr defTabSz="878078">
              <a:defRPr/>
            </a:pPr>
            <a:endParaRPr lang="en-US" dirty="0"/>
          </a:p>
          <a:p>
            <a:pPr defTabSz="878078">
              <a:defRPr/>
            </a:pPr>
            <a:r>
              <a:rPr lang="en-US" dirty="0"/>
              <a:t>[Optional:</a:t>
            </a:r>
            <a:r>
              <a:rPr lang="en-US" baseline="0" dirty="0"/>
              <a:t> Information about photos]</a:t>
            </a:r>
          </a:p>
          <a:p>
            <a:pPr defTabSz="878078">
              <a:defRPr/>
            </a:pPr>
            <a:r>
              <a:rPr lang="en-US" baseline="0" dirty="0"/>
              <a:t>Left: “</a:t>
            </a:r>
            <a:r>
              <a:rPr lang="en-US" b="1" baseline="0" dirty="0"/>
              <a:t>Stonewall” </a:t>
            </a:r>
            <a:r>
              <a:rPr lang="en-US" baseline="0" dirty="0"/>
              <a:t>(from Wikipedia) </a:t>
            </a:r>
            <a:r>
              <a:rPr lang="en-US" b="1" dirty="0"/>
              <a:t>Stonewall riots</a:t>
            </a:r>
            <a:r>
              <a:rPr lang="en-US" dirty="0"/>
              <a:t> were a series of spontaneous, violent demonstrations by members of the </a:t>
            </a:r>
            <a:r>
              <a:rPr lang="en-US" dirty="0">
                <a:hlinkClick r:id="rId3" action="ppaction://hlinkfile" tooltip="LGBT community"/>
              </a:rPr>
              <a:t>gay community</a:t>
            </a:r>
            <a:r>
              <a:rPr lang="en-US" dirty="0"/>
              <a:t> against a </a:t>
            </a:r>
            <a:r>
              <a:rPr lang="en-US" dirty="0">
                <a:hlinkClick r:id="rId4" action="ppaction://hlinkfile" tooltip="Police raid"/>
              </a:rPr>
              <a:t>police raid</a:t>
            </a:r>
            <a:r>
              <a:rPr lang="en-US" dirty="0"/>
              <a:t> that took place in the early morning hours of June 28, 1969, at the </a:t>
            </a:r>
            <a:r>
              <a:rPr lang="en-US" dirty="0">
                <a:hlinkClick r:id="rId5" action="ppaction://hlinkfile" tooltip="Stonewall Inn"/>
              </a:rPr>
              <a:t>Stonewall Inn</a:t>
            </a:r>
            <a:r>
              <a:rPr lang="en-US" dirty="0"/>
              <a:t>, in the </a:t>
            </a:r>
            <a:r>
              <a:rPr lang="en-US" dirty="0">
                <a:hlinkClick r:id="rId6" action="ppaction://hlinkfile" tooltip="Greenwich Village"/>
              </a:rPr>
              <a:t>Greenwich Village</a:t>
            </a:r>
            <a:r>
              <a:rPr lang="en-US" dirty="0"/>
              <a:t> neighborhood of </a:t>
            </a:r>
            <a:r>
              <a:rPr lang="en-US" dirty="0">
                <a:hlinkClick r:id="rId7" action="ppaction://hlinkfile" tooltip="New York City"/>
              </a:rPr>
              <a:t>New York City</a:t>
            </a:r>
            <a:r>
              <a:rPr lang="en-US" dirty="0"/>
              <a:t>. They are widely considered to constitute the single most important event leading to the </a:t>
            </a:r>
            <a:r>
              <a:rPr lang="en-US" dirty="0">
                <a:hlinkClick r:id="rId8" action="ppaction://hlinkfile" tooltip="Gay liberation"/>
              </a:rPr>
              <a:t>gay liberation</a:t>
            </a:r>
            <a:r>
              <a:rPr lang="en-US" dirty="0"/>
              <a:t> movement and the modern fight for gay and lesbian rights in the United States. http://en.wikipedia.org/wiki/Stonewall_riots </a:t>
            </a:r>
          </a:p>
          <a:p>
            <a:pPr rtl="0"/>
            <a:endParaRPr lang="en-US" dirty="0"/>
          </a:p>
          <a:p>
            <a:pPr rtl="0"/>
            <a:r>
              <a:rPr lang="en-US" baseline="0" dirty="0"/>
              <a:t>Right: “</a:t>
            </a:r>
            <a:r>
              <a:rPr lang="en-US" b="1" baseline="0" dirty="0"/>
              <a:t>ACT-UP</a:t>
            </a:r>
            <a:r>
              <a:rPr lang="en-US" baseline="0" dirty="0"/>
              <a:t>” (from Wikipedia) </a:t>
            </a:r>
            <a:r>
              <a:rPr lang="en-US" b="1" dirty="0"/>
              <a:t>AIDS Coalition to Unleash Power</a:t>
            </a:r>
            <a:r>
              <a:rPr lang="en-US" dirty="0"/>
              <a:t> (</a:t>
            </a:r>
            <a:r>
              <a:rPr lang="en-US" b="1" dirty="0"/>
              <a:t>ACT UP</a:t>
            </a:r>
            <a:r>
              <a:rPr lang="en-US" dirty="0"/>
              <a:t>) is an international </a:t>
            </a:r>
            <a:r>
              <a:rPr lang="en-US" dirty="0">
                <a:hlinkClick r:id="rId9" action="ppaction://hlinkfile" tooltip="Direct action"/>
              </a:rPr>
              <a:t>direct action</a:t>
            </a:r>
            <a:r>
              <a:rPr lang="en-US" dirty="0"/>
              <a:t> advocacy group working to impact the lives of </a:t>
            </a:r>
            <a:r>
              <a:rPr lang="en-US" dirty="0">
                <a:hlinkClick r:id="rId10" action="ppaction://hlinkfile" tooltip="People with AIDS"/>
              </a:rPr>
              <a:t>people with AIDS</a:t>
            </a:r>
            <a:r>
              <a:rPr lang="en-US" dirty="0"/>
              <a:t> (PWAs) and the </a:t>
            </a:r>
            <a:r>
              <a:rPr lang="en-US" dirty="0">
                <a:hlinkClick r:id="rId11" action="ppaction://hlinkfile" tooltip="AIDS pandemic"/>
              </a:rPr>
              <a:t>AIDS pandemic</a:t>
            </a:r>
            <a:r>
              <a:rPr lang="en-US" dirty="0"/>
              <a:t> to bring about legislation, medical research and treatment and policies to ultimately bring an end to the disease by mitigating loss of health and lives.</a:t>
            </a:r>
            <a:r>
              <a:rPr lang="en-US" baseline="30000" dirty="0"/>
              <a:t> </a:t>
            </a:r>
            <a:r>
              <a:rPr lang="en-US" dirty="0"/>
              <a:t>ACT UP was effectively formed in March 1987 at the </a:t>
            </a:r>
            <a:r>
              <a:rPr lang="en-US" dirty="0">
                <a:hlinkClick r:id="rId12" action="ppaction://hlinkfile" tooltip="Lesbian, Gay, Bisexual and Transgender Community Services Center"/>
              </a:rPr>
              <a:t>Lesbian and Gay Community Services Center</a:t>
            </a:r>
            <a:r>
              <a:rPr lang="en-US" dirty="0"/>
              <a:t> in </a:t>
            </a:r>
            <a:r>
              <a:rPr lang="en-US" dirty="0">
                <a:hlinkClick r:id="rId7" action="ppaction://hlinkfile" tooltip="New York City"/>
              </a:rPr>
              <a:t>New York</a:t>
            </a:r>
            <a:r>
              <a:rPr lang="en-US" dirty="0"/>
              <a:t>. http://en.wikipedia.org/wiki/ACT_UP</a:t>
            </a:r>
          </a:p>
          <a:p>
            <a:pPr rtl="0"/>
            <a:endParaRPr lang="en-US" dirty="0"/>
          </a:p>
          <a:p>
            <a:pPr defTabSz="878078">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4</a:t>
            </a:fld>
            <a:endParaRPr lang="en-US"/>
          </a:p>
        </p:txBody>
      </p:sp>
    </p:spTree>
    <p:extLst>
      <p:ext uri="{BB962C8B-B14F-4D97-AF65-F5344CB8AC3E}">
        <p14:creationId xmlns:p14="http://schemas.microsoft.com/office/powerpoint/2010/main" val="182028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78">
              <a:defRPr/>
            </a:pPr>
            <a:r>
              <a:rPr lang="en-US" dirty="0"/>
              <a:t>The National Institute of Allergy and Infectious Diseases saw the wisdom of involving the community in their decision making processes, and began to include patients in treatment research that was occurring. The first such group created was with the AIDS Clinical Trials Group (ACTG), which is the network</a:t>
            </a:r>
            <a:r>
              <a:rPr lang="en-US" baseline="0" dirty="0"/>
              <a:t> that does HIV/AIDS treatment research</a:t>
            </a:r>
            <a:r>
              <a:rPr lang="en-US" dirty="0"/>
              <a:t>. Individual CABs then began to be formed to advise local research as well as the other networks.  </a:t>
            </a:r>
          </a:p>
          <a:p>
            <a:pPr defTabSz="878078">
              <a:defRPr/>
            </a:pPr>
            <a:endParaRPr lang="en-US" dirty="0"/>
          </a:p>
          <a:p>
            <a:pPr defTabSz="878078">
              <a:defRPr/>
            </a:pPr>
            <a:r>
              <a:rPr lang="en-US" dirty="0"/>
              <a:t>As</a:t>
            </a:r>
            <a:r>
              <a:rPr lang="en-US" baseline="0" dirty="0"/>
              <a:t> NIAID research network the HVTN is required have CAB involvement, but the HVTN also truly believes that the best way to conduct its research is by working with communities. Since the network was formed in 1999, the HVTN has maintained its commitment to having strong program of community engagement through funding and allocation of staff resources and development. Having community participation at all levels of network decision making leads to the development of studies that are better thought out, with fewer participants concerns and increases the likelihood of community buy-in. Community buy-in or support allows studies to enroll faster and increases the chance individuals would be willing to get an HIV vaccine in the future, once licensed. </a:t>
            </a:r>
            <a:endParaRPr lang="en-US" dirty="0"/>
          </a:p>
          <a:p>
            <a:pPr defTabSz="878078">
              <a:defRPr/>
            </a:pPr>
            <a:endParaRPr lang="en-US" dirty="0"/>
          </a:p>
          <a:p>
            <a:pPr defTabSz="878078">
              <a:defRPr/>
            </a:pPr>
            <a:r>
              <a:rPr lang="en-US" dirty="0"/>
              <a:t>Community</a:t>
            </a:r>
            <a:r>
              <a:rPr lang="en-US" baseline="0" dirty="0"/>
              <a:t> Advisory Boards play an essential role in bridging communication between the scientific community which may feel great excitement for the research, and the general community which may feel great anxiety by this same research.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5</a:t>
            </a:fld>
            <a:endParaRPr lang="en-US"/>
          </a:p>
        </p:txBody>
      </p:sp>
    </p:spTree>
    <p:extLst>
      <p:ext uri="{BB962C8B-B14F-4D97-AF65-F5344CB8AC3E}">
        <p14:creationId xmlns:p14="http://schemas.microsoft.com/office/powerpoint/2010/main" val="29297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communities may think: Eek, scary! This may be an exaggeration, but to some people the idea of research is met with fear and confusion. And for good reason: not all research in the past was conducted ethically, and the idea of informed consent is not familiar to most people. </a:t>
            </a:r>
          </a:p>
          <a:p>
            <a:endParaRPr lang="en-US" baseline="0" dirty="0"/>
          </a:p>
          <a:p>
            <a:r>
              <a:rPr lang="en-US" baseline="0" dirty="0"/>
              <a:t>Obviously not all community members may share this view. Some community members may also have scientific backgrounds, and scientists are also part of various communities. </a:t>
            </a:r>
          </a:p>
          <a:p>
            <a:endParaRPr lang="en-US" baseline="0" dirty="0"/>
          </a:p>
          <a:p>
            <a:r>
              <a:rPr lang="en-US" baseline="0" dirty="0"/>
              <a:t>But generally speaking, when we talk about community members, we’re talking about those who are not directly involved in the implementation of the research and have no financial or professional stake in the outcomes. Yet they play a valuable role in helping researchers overcome some of the many challenges to that arise with HIV vaccine trials.</a:t>
            </a:r>
            <a:endParaRPr lang="en-US" b="1" baseline="0" dirty="0">
              <a:solidFill>
                <a:srgbClr val="FFFF00"/>
              </a:solidFill>
            </a:endParaRPr>
          </a:p>
          <a:p>
            <a:endParaRPr lang="en-US" b="1" baseline="0" dirty="0">
              <a:solidFill>
                <a:srgbClr val="FFFF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6</a:t>
            </a:fld>
            <a:endParaRPr lang="en-US"/>
          </a:p>
        </p:txBody>
      </p:sp>
    </p:spTree>
    <p:extLst>
      <p:ext uri="{BB962C8B-B14F-4D97-AF65-F5344CB8AC3E}">
        <p14:creationId xmlns:p14="http://schemas.microsoft.com/office/powerpoint/2010/main" val="25123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many challenges</a:t>
            </a:r>
            <a:r>
              <a:rPr lang="en-US" baseline="0" dirty="0"/>
              <a:t> associated with conducting HIV vaccine trials may include. [read slide]</a:t>
            </a:r>
            <a:endParaRPr lang="en-US" dirty="0"/>
          </a:p>
          <a:p>
            <a:endParaRPr lang="en-US" dirty="0"/>
          </a:p>
          <a:p>
            <a:r>
              <a:rPr lang="en-US" dirty="0"/>
              <a:t>CAB members serve as an</a:t>
            </a:r>
            <a:r>
              <a:rPr lang="en-US" baseline="0" dirty="0"/>
              <a:t> important bridge between the site and the community at large to help dispel myths and misconceptions and raise awareness about the value of the research overall. </a:t>
            </a:r>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7</a:t>
            </a:fld>
            <a:endParaRPr lang="en-US"/>
          </a:p>
        </p:txBody>
      </p:sp>
    </p:spTree>
    <p:extLst>
      <p:ext uri="{BB962C8B-B14F-4D97-AF65-F5344CB8AC3E}">
        <p14:creationId xmlns:p14="http://schemas.microsoft.com/office/powerpoint/2010/main" val="183938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who makes up a CAB?</a:t>
            </a:r>
            <a:r>
              <a:rPr lang="en-US" baseline="0" dirty="0"/>
              <a:t> CABs are as diverse as the cities and communities where trials are conducted. Members have various backgrounds and may include [read slide]</a:t>
            </a:r>
            <a:endParaRPr lang="en-US" dirty="0"/>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8</a:t>
            </a:fld>
            <a:endParaRPr lang="en-US"/>
          </a:p>
        </p:txBody>
      </p:sp>
    </p:spTree>
    <p:extLst>
      <p:ext uri="{BB962C8B-B14F-4D97-AF65-F5344CB8AC3E}">
        <p14:creationId xmlns:p14="http://schemas.microsoft.com/office/powerpoint/2010/main" val="75423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And what are their main roles? [read slide]</a:t>
            </a:r>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9</a:t>
            </a:fld>
            <a:endParaRPr lang="en-US"/>
          </a:p>
        </p:txBody>
      </p:sp>
    </p:spTree>
    <p:extLst>
      <p:ext uri="{BB962C8B-B14F-4D97-AF65-F5344CB8AC3E}">
        <p14:creationId xmlns:p14="http://schemas.microsoft.com/office/powerpoint/2010/main" val="107784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dirty="0">
                <a:latin typeface="+mj-lt"/>
                <a:cs typeface="Times New Roman" pitchFamily="18" charset="0"/>
              </a:rPr>
              <a:t>It’s also helpful to remember the broad goals of a CAB. </a:t>
            </a:r>
          </a:p>
          <a:p>
            <a:pPr algn="l"/>
            <a:r>
              <a:rPr lang="en-US" altLang="en-US" dirty="0">
                <a:latin typeface="+mj-lt"/>
                <a:cs typeface="Times New Roman" pitchFamily="18" charset="0"/>
              </a:rPr>
              <a:t>Remember that the A stands for </a:t>
            </a:r>
            <a:r>
              <a:rPr lang="en-US" altLang="en-US" b="1" dirty="0">
                <a:latin typeface="+mj-lt"/>
                <a:cs typeface="Times New Roman" pitchFamily="18" charset="0"/>
              </a:rPr>
              <a:t>Advisory</a:t>
            </a:r>
            <a:r>
              <a:rPr lang="en-US" altLang="en-US" dirty="0">
                <a:latin typeface="+mj-lt"/>
                <a:cs typeface="Times New Roman" pitchFamily="18" charset="0"/>
              </a:rPr>
              <a:t>. The CAB’s primary responsibility is to be in dialogue with the researchers, sharing information and providing feedback. As advisors, it’s important to remember that the final decision-making authority rests with the site’s PI; he or she may not be able to act on the</a:t>
            </a:r>
            <a:r>
              <a:rPr lang="en-US" altLang="en-US" baseline="0" dirty="0">
                <a:latin typeface="+mj-lt"/>
                <a:cs typeface="Times New Roman" pitchFamily="18" charset="0"/>
              </a:rPr>
              <a:t> CAB’s</a:t>
            </a:r>
            <a:r>
              <a:rPr lang="en-US" altLang="en-US" dirty="0">
                <a:latin typeface="+mj-lt"/>
                <a:cs typeface="Times New Roman" pitchFamily="18" charset="0"/>
              </a:rPr>
              <a:t> advice for a range of reasons.</a:t>
            </a:r>
          </a:p>
          <a:p>
            <a:pPr algn="l">
              <a:buFont typeface="Arial" charset="0"/>
              <a:buChar char="•"/>
            </a:pPr>
            <a:endParaRPr lang="en-US" altLang="en-US" dirty="0">
              <a:latin typeface="+mj-lt"/>
              <a:cs typeface="Times New Roman" pitchFamily="18" charset="0"/>
            </a:endParaRPr>
          </a:p>
          <a:p>
            <a:pPr algn="l"/>
            <a:r>
              <a:rPr lang="en-US" altLang="en-US" dirty="0">
                <a:latin typeface="+mj-lt"/>
                <a:cs typeface="Times New Roman" pitchFamily="18" charset="0"/>
              </a:rPr>
              <a:t>CAB members may advocate on behalf of the needs of the communities from which trial participants will be recruited, or advocating for the needs of trial participants themselves. </a:t>
            </a:r>
          </a:p>
          <a:p>
            <a:pPr algn="l">
              <a:buFont typeface="Arial" charset="0"/>
              <a:buChar char="•"/>
            </a:pPr>
            <a:endParaRPr lang="en-US" altLang="en-US" dirty="0">
              <a:latin typeface="+mj-lt"/>
              <a:cs typeface="Times New Roman" pitchFamily="18" charset="0"/>
            </a:endParaRPr>
          </a:p>
          <a:p>
            <a:pPr algn="l"/>
            <a:r>
              <a:rPr lang="en-US" altLang="en-US" dirty="0">
                <a:latin typeface="+mj-lt"/>
                <a:cs typeface="Times New Roman" pitchFamily="18" charset="0"/>
              </a:rPr>
              <a:t>It is important to remember that being activists, which can become more confrontational, is not really the goal. It is hoped that by building a transparent and open dialogue, confrontation can be avoided.</a:t>
            </a:r>
          </a:p>
          <a:p>
            <a:endParaRPr lang="en-US" altLang="en-US" dirty="0">
              <a:latin typeface="+mj-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j-lt"/>
                <a:cs typeface="Times New Roman" pitchFamily="18" charset="0"/>
              </a:rPr>
              <a:t>Groups which receive funding from the US government, such as the HVTN, </a:t>
            </a:r>
            <a:r>
              <a:rPr lang="en-US" altLang="en-US" u="sng" dirty="0">
                <a:latin typeface="+mj-lt"/>
                <a:cs typeface="Times New Roman" pitchFamily="18" charset="0"/>
              </a:rPr>
              <a:t>CANNOT</a:t>
            </a:r>
            <a:r>
              <a:rPr lang="en-US" altLang="en-US" dirty="0">
                <a:latin typeface="+mj-lt"/>
                <a:cs typeface="Times New Roman" pitchFamily="18" charset="0"/>
              </a:rPr>
              <a:t> engage in political activism like lobbying members of Congress about legislation. Individuals may wish to do it on their own, but the CAB as a group cannot engage in this type of activity.</a:t>
            </a:r>
          </a:p>
          <a:p>
            <a:endParaRPr lang="en-US" altLang="en-US" dirty="0">
              <a:latin typeface="+mj-lt"/>
            </a:endParaRPr>
          </a:p>
          <a:p>
            <a:endParaRPr lang="en-US" dirty="0"/>
          </a:p>
        </p:txBody>
      </p:sp>
      <p:sp>
        <p:nvSpPr>
          <p:cNvPr id="4" name="Slide Number Placeholder 3"/>
          <p:cNvSpPr>
            <a:spLocks noGrp="1"/>
          </p:cNvSpPr>
          <p:nvPr>
            <p:ph type="sldNum" sz="quarter" idx="5"/>
          </p:nvPr>
        </p:nvSpPr>
        <p:spPr/>
        <p:txBody>
          <a:bodyPr/>
          <a:lstStyle/>
          <a:p>
            <a:fld id="{0AAFD28D-03EB-49CC-A209-8C54162E1A05}" type="slidenum">
              <a:rPr lang="en-US" smtClean="0"/>
              <a:t>11</a:t>
            </a:fld>
            <a:endParaRPr lang="en-US"/>
          </a:p>
        </p:txBody>
      </p:sp>
    </p:spTree>
    <p:extLst>
      <p:ext uri="{BB962C8B-B14F-4D97-AF65-F5344CB8AC3E}">
        <p14:creationId xmlns:p14="http://schemas.microsoft.com/office/powerpoint/2010/main" val="1012793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8" name="Picture 7">
            <a:extLst>
              <a:ext uri="{FF2B5EF4-FFF2-40B4-BE49-F238E27FC236}">
                <a16:creationId xmlns:a16="http://schemas.microsoft.com/office/drawing/2014/main" id="{3E9B79DF-FEFE-4AFC-A9EC-DCEC87C58099}"/>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422601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7" name="background">
            <a:extLst>
              <a:ext uri="{FF2B5EF4-FFF2-40B4-BE49-F238E27FC236}">
                <a16:creationId xmlns:a16="http://schemas.microsoft.com/office/drawing/2014/main" id="{67465D64-7729-4B0D-86B8-D5DFBAE4526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8" name="Picture 17">
            <a:extLst>
              <a:ext uri="{FF2B5EF4-FFF2-40B4-BE49-F238E27FC236}">
                <a16:creationId xmlns:a16="http://schemas.microsoft.com/office/drawing/2014/main" id="{3F848B19-F46C-45A6-8989-4E8AAC0F485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3801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32A7F-7789-42BC-9268-FC972357760C}"/>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34380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9373F23E-CC83-4AA4-8024-3BB888ADC527}"/>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2081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9" name="Picture 8">
            <a:extLst>
              <a:ext uri="{FF2B5EF4-FFF2-40B4-BE49-F238E27FC236}">
                <a16:creationId xmlns:a16="http://schemas.microsoft.com/office/drawing/2014/main" id="{CABA99A1-C542-4147-858F-9A753B0C4DB5}"/>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94064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30FFCC69-255C-4EEF-B385-4897BEE7AA8D}"/>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63407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6D91E070-7E40-46F1-A325-FB27E700ACDC}"/>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78469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5"/>
            <a:ext cx="10463213" cy="874841"/>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236F444C-5484-4C0C-B6F0-DC05A878B0A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716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7790"/>
            <a:ext cx="10515600" cy="861501"/>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370936" y="1329609"/>
            <a:ext cx="11524890" cy="4967034"/>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11662913" y="6356350"/>
            <a:ext cx="415506" cy="365125"/>
          </a:xfrm>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pic>
        <p:nvPicPr>
          <p:cNvPr id="7" name="Picture 6">
            <a:extLst>
              <a:ext uri="{FF2B5EF4-FFF2-40B4-BE49-F238E27FC236}">
                <a16:creationId xmlns:a16="http://schemas.microsoft.com/office/drawing/2014/main" id="{115F31A0-F21B-4887-BB05-7112A738C2C8}"/>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19412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48A9582-1994-40BF-A109-52CB2497D843}"/>
              </a:ext>
            </a:extLst>
          </p:cNvPr>
          <p:cNvSpPr/>
          <p:nvPr userDrawn="1"/>
        </p:nvSpPr>
        <p:spPr>
          <a:xfrm>
            <a:off x="0" y="0"/>
            <a:ext cx="12192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136526"/>
            <a:ext cx="10515600" cy="95040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1841326"/>
            <a:ext cx="5181600" cy="44208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1841326"/>
            <a:ext cx="5181600" cy="4420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pic>
        <p:nvPicPr>
          <p:cNvPr id="8" name="Picture 7">
            <a:extLst>
              <a:ext uri="{FF2B5EF4-FFF2-40B4-BE49-F238E27FC236}">
                <a16:creationId xmlns:a16="http://schemas.microsoft.com/office/drawing/2014/main" id="{4A8B31BD-11E6-4F6B-A370-7FC9EA280CE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41116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3E5AB6-37F3-4583-AC74-23D191B0DC7A}"/>
              </a:ext>
            </a:extLst>
          </p:cNvPr>
          <p:cNvSpPr/>
          <p:nvPr userDrawn="1"/>
        </p:nvSpPr>
        <p:spPr>
          <a:xfrm>
            <a:off x="0" y="0"/>
            <a:ext cx="12192000" cy="123357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145147"/>
            <a:ext cx="10515600" cy="976287"/>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11608910" y="6363658"/>
            <a:ext cx="432758" cy="365125"/>
          </a:xfrm>
        </p:spPr>
        <p:txBody>
          <a:bodyPr/>
          <a:lstStyle/>
          <a:p>
            <a:fld id="{5844BA1B-2AD7-1042-9A56-DF9179839488}" type="slidenum">
              <a:rPr lang="en-US" smtClean="0"/>
              <a:t>‹#›</a:t>
            </a:fld>
            <a:endParaRPr lang="en-US"/>
          </a:p>
        </p:txBody>
      </p:sp>
      <p:pic>
        <p:nvPicPr>
          <p:cNvPr id="6" name="Picture 5">
            <a:extLst>
              <a:ext uri="{FF2B5EF4-FFF2-40B4-BE49-F238E27FC236}">
                <a16:creationId xmlns:a16="http://schemas.microsoft.com/office/drawing/2014/main" id="{728B4850-0316-4C51-BA39-F61BD2A5701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348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A7F4124-CE72-4FDF-A257-3E5BD019D67F}"/>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1241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3C6D1ED-774C-4834-B287-1181E119BE3A}"/>
              </a:ext>
            </a:extLst>
          </p:cNvPr>
          <p:cNvSpPr/>
          <p:nvPr userDrawn="1"/>
        </p:nvSpPr>
        <p:spPr>
          <a:xfrm>
            <a:off x="0" y="0"/>
            <a:ext cx="12192000" cy="125083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271472"/>
            <a:ext cx="10515600" cy="754374"/>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11608910" y="6356350"/>
            <a:ext cx="432758" cy="365125"/>
          </a:xfrm>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solidFill>
                  <a:schemeClr val="accent1"/>
                </a:solidFill>
              </a:defRPr>
            </a:lvl1pPr>
          </a:lstStyle>
          <a:p>
            <a:pPr lvl="0"/>
            <a:r>
              <a:rPr lang="en-US" dirty="0"/>
              <a:t>HEADING</a:t>
            </a:r>
          </a:p>
        </p:txBody>
      </p:sp>
      <p:pic>
        <p:nvPicPr>
          <p:cNvPr id="14" name="Picture 13">
            <a:extLst>
              <a:ext uri="{FF2B5EF4-FFF2-40B4-BE49-F238E27FC236}">
                <a16:creationId xmlns:a16="http://schemas.microsoft.com/office/drawing/2014/main" id="{9D1294ED-637C-4FA8-89A9-39110971867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39780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6" name="background">
            <a:extLst>
              <a:ext uri="{FF2B5EF4-FFF2-40B4-BE49-F238E27FC236}">
                <a16:creationId xmlns:a16="http://schemas.microsoft.com/office/drawing/2014/main" id="{2D3FDAC3-C796-4576-9214-0128D07E3AF8}"/>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4"/>
            <a:ext cx="10515600" cy="1381261"/>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pic>
        <p:nvPicPr>
          <p:cNvPr id="27" name="Picture 26">
            <a:extLst>
              <a:ext uri="{FF2B5EF4-FFF2-40B4-BE49-F238E27FC236}">
                <a16:creationId xmlns:a16="http://schemas.microsoft.com/office/drawing/2014/main" id="{CB5ACB5C-EBDE-4FCF-893F-14BA42C9382A}"/>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737624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B2E66138-8D94-47D7-8396-FA531D3BA2FA}"/>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5"/>
            <a:ext cx="10515600" cy="1380180"/>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pic>
        <p:nvPicPr>
          <p:cNvPr id="17" name="Picture 16">
            <a:extLst>
              <a:ext uri="{FF2B5EF4-FFF2-40B4-BE49-F238E27FC236}">
                <a16:creationId xmlns:a16="http://schemas.microsoft.com/office/drawing/2014/main" id="{3AF0E6D7-14EB-4892-8677-86C67CA2C09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34607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2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6587B047-2314-400F-9EBB-D71E5F7B4F6D}"/>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82751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109623C-3B5A-4B7C-ABFC-2B9F60B3C9AD}"/>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53216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6"/>
            <a:ext cx="10463213" cy="817176"/>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E1F20C4A-E79C-47BD-A552-6BCC76181D71}"/>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04434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595863"/>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056363"/>
            <a:ext cx="10515600" cy="4205774"/>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FE9F7151-878F-488C-8AAB-0D25EB5F16E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81040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59586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2056367"/>
            <a:ext cx="51816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2056367"/>
            <a:ext cx="51816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background">
            <a:extLst>
              <a:ext uri="{FF2B5EF4-FFF2-40B4-BE49-F238E27FC236}">
                <a16:creationId xmlns:a16="http://schemas.microsoft.com/office/drawing/2014/main" id="{478483C4-529B-4D57-BFA7-84D47565288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9" name="Picture 8">
            <a:extLst>
              <a:ext uri="{FF2B5EF4-FFF2-40B4-BE49-F238E27FC236}">
                <a16:creationId xmlns:a16="http://schemas.microsoft.com/office/drawing/2014/main" id="{F5842869-BCB2-4989-98E0-855CC1E74A94}"/>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9519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595862"/>
            <a:ext cx="105156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background">
            <a:extLst>
              <a:ext uri="{FF2B5EF4-FFF2-40B4-BE49-F238E27FC236}">
                <a16:creationId xmlns:a16="http://schemas.microsoft.com/office/drawing/2014/main" id="{34F7CDA9-FDFC-48E0-AAB3-506E228BFA0C}"/>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6B5634FD-4089-444F-B942-F8FD5760E14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9656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lvl1pPr>
          </a:lstStyle>
          <a:p>
            <a:pPr lvl="0"/>
            <a:r>
              <a:rPr lang="en-US" dirty="0"/>
              <a:t>HEADING</a:t>
            </a:r>
          </a:p>
        </p:txBody>
      </p:sp>
      <p:sp>
        <p:nvSpPr>
          <p:cNvPr id="14" name="background">
            <a:extLst>
              <a:ext uri="{FF2B5EF4-FFF2-40B4-BE49-F238E27FC236}">
                <a16:creationId xmlns:a16="http://schemas.microsoft.com/office/drawing/2014/main" id="{F374DE16-A779-4E26-9D05-6F8FC072576E}"/>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5" name="Picture 14">
            <a:extLst>
              <a:ext uri="{FF2B5EF4-FFF2-40B4-BE49-F238E27FC236}">
                <a16:creationId xmlns:a16="http://schemas.microsoft.com/office/drawing/2014/main" id="{F8FBDE8C-C9AF-4C25-AA42-B840D4841B7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28920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52" name="background">
            <a:extLst>
              <a:ext uri="{FF2B5EF4-FFF2-40B4-BE49-F238E27FC236}">
                <a16:creationId xmlns:a16="http://schemas.microsoft.com/office/drawing/2014/main" id="{30211B6A-644B-44D8-BBB5-D209F1549680}"/>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26" name="Picture 25">
            <a:extLst>
              <a:ext uri="{FF2B5EF4-FFF2-40B4-BE49-F238E27FC236}">
                <a16:creationId xmlns:a16="http://schemas.microsoft.com/office/drawing/2014/main" id="{A9B23DBE-AA19-44F0-8387-8B7B7E713DD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8557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70203294"/>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8" r:id="rId3"/>
    <p:sldLayoutId id="2147483661" r:id="rId4"/>
    <p:sldLayoutId id="2147483650" r:id="rId5"/>
    <p:sldLayoutId id="2147483652" r:id="rId6"/>
    <p:sldLayoutId id="2147483654" r:id="rId7"/>
    <p:sldLayoutId id="2147483664" r:id="rId8"/>
    <p:sldLayoutId id="2147483666" r:id="rId9"/>
    <p:sldLayoutId id="2147483667" r:id="rId10"/>
    <p:sldLayoutId id="2147483655" r:id="rId11"/>
    <p:sldLayoutId id="2147483665"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880868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6254C-3F34-1A46-90A3-ADDC95F4585B}"/>
              </a:ext>
            </a:extLst>
          </p:cNvPr>
          <p:cNvSpPr>
            <a:spLocks noGrp="1"/>
          </p:cNvSpPr>
          <p:nvPr>
            <p:ph type="title"/>
          </p:nvPr>
        </p:nvSpPr>
        <p:spPr/>
        <p:txBody>
          <a:bodyPr/>
          <a:lstStyle/>
          <a:p>
            <a:r>
              <a:rPr lang="en-US" dirty="0"/>
              <a:t>Community Advisory Boards:</a:t>
            </a:r>
            <a:br>
              <a:rPr lang="en-US" dirty="0"/>
            </a:br>
            <a:r>
              <a:rPr lang="en-US" dirty="0"/>
              <a:t>Introduction &amp; Overview</a:t>
            </a:r>
          </a:p>
        </p:txBody>
      </p:sp>
      <p:sp>
        <p:nvSpPr>
          <p:cNvPr id="7" name="Text Placeholder 1">
            <a:extLst>
              <a:ext uri="{FF2B5EF4-FFF2-40B4-BE49-F238E27FC236}">
                <a16:creationId xmlns:a16="http://schemas.microsoft.com/office/drawing/2014/main" id="{B12BA01F-6F2F-42C4-873E-E3766D4F6596}"/>
              </a:ext>
            </a:extLst>
          </p:cNvPr>
          <p:cNvSpPr>
            <a:spLocks noGrp="1"/>
          </p:cNvSpPr>
          <p:nvPr>
            <p:ph type="body" sz="quarter" idx="15"/>
          </p:nvPr>
        </p:nvSpPr>
        <p:spPr>
          <a:xfrm>
            <a:off x="3589578" y="5458495"/>
            <a:ext cx="5012844" cy="668337"/>
          </a:xfrm>
        </p:spPr>
        <p:txBody>
          <a:bodyPr>
            <a:normAutofit/>
          </a:bodyPr>
          <a:lstStyle/>
          <a:p>
            <a:pPr algn="ctr"/>
            <a:r>
              <a:rPr lang="en-US" dirty="0"/>
              <a:t>The HIV Vaccine Trials Network is supported through a cooperative agreement with the National Institute of Allergy and Infectious Diseases</a:t>
            </a:r>
          </a:p>
        </p:txBody>
      </p:sp>
    </p:spTree>
    <p:extLst>
      <p:ext uri="{BB962C8B-B14F-4D97-AF65-F5344CB8AC3E}">
        <p14:creationId xmlns:p14="http://schemas.microsoft.com/office/powerpoint/2010/main" val="118820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8DB049C-3A73-421F-823C-B7A265D88A9C}"/>
              </a:ext>
            </a:extLst>
          </p:cNvPr>
          <p:cNvSpPr>
            <a:spLocks noGrp="1" noChangeArrowheads="1"/>
          </p:cNvSpPr>
          <p:nvPr>
            <p:ph type="title"/>
          </p:nvPr>
        </p:nvSpPr>
        <p:spPr>
          <a:xfrm>
            <a:off x="1981200" y="191784"/>
            <a:ext cx="8229600" cy="1143000"/>
          </a:xfrm>
        </p:spPr>
        <p:txBody>
          <a:bodyPr/>
          <a:lstStyle/>
          <a:p>
            <a:r>
              <a:rPr lang="en-US" altLang="en-US"/>
              <a:t>Role of CABs - continued</a:t>
            </a:r>
          </a:p>
        </p:txBody>
      </p:sp>
      <p:sp>
        <p:nvSpPr>
          <p:cNvPr id="3" name="Rectangle 3">
            <a:extLst>
              <a:ext uri="{FF2B5EF4-FFF2-40B4-BE49-F238E27FC236}">
                <a16:creationId xmlns:a16="http://schemas.microsoft.com/office/drawing/2014/main" id="{383E5795-2A6D-4159-A1EF-DB2B28D15CBC}"/>
              </a:ext>
            </a:extLst>
          </p:cNvPr>
          <p:cNvSpPr txBox="1">
            <a:spLocks noChangeArrowheads="1"/>
          </p:cNvSpPr>
          <p:nvPr/>
        </p:nvSpPr>
        <p:spPr>
          <a:xfrm>
            <a:off x="2112963" y="1334784"/>
            <a:ext cx="7945437" cy="4953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Franklin Gothic Book"/>
              </a:rPr>
              <a:t>Help ensure community concerns are adequately addressed in informed consent documents &amp; the overall consent process, including language &amp; cultural sensitivity </a:t>
            </a:r>
            <a:endParaRPr lang="en-US" sz="2200"/>
          </a:p>
          <a:p>
            <a:r>
              <a:rPr lang="en-US" sz="2200">
                <a:latin typeface="Franklin Gothic Book"/>
              </a:rPr>
              <a:t>Represent the diversity of individuals that are living with HIV/affected and the concerns of those communities.</a:t>
            </a:r>
          </a:p>
          <a:p>
            <a:r>
              <a:rPr lang="en-US" sz="2200">
                <a:latin typeface="Franklin Gothic Book"/>
              </a:rPr>
              <a:t>Help to identify emerging research needs and identify gaps</a:t>
            </a:r>
          </a:p>
          <a:p>
            <a:r>
              <a:rPr lang="en-US" sz="2200">
                <a:latin typeface="Franklin Gothic Book"/>
              </a:rPr>
              <a:t>Advise on the site’s community education programs</a:t>
            </a:r>
          </a:p>
          <a:p>
            <a:r>
              <a:rPr lang="en-US" sz="2200">
                <a:latin typeface="Franklin Gothic Book"/>
              </a:rPr>
              <a:t>Advise on site recruitment and retention activities</a:t>
            </a:r>
          </a:p>
          <a:p>
            <a:r>
              <a:rPr lang="en-US" sz="2200">
                <a:latin typeface="Franklin Gothic Book"/>
              </a:rPr>
              <a:t>Advise on strategies for dissemination of research results to the community. </a:t>
            </a:r>
            <a:endParaRPr lang="en-US" sz="2200"/>
          </a:p>
          <a:p>
            <a:r>
              <a:rPr lang="en-US" sz="2200">
                <a:latin typeface="Franklin Gothic Book"/>
              </a:rPr>
              <a:t>Ask questions! (and respond to questions asked of you)</a:t>
            </a:r>
          </a:p>
          <a:p>
            <a:pPr>
              <a:spcBef>
                <a:spcPts val="0"/>
              </a:spcBef>
            </a:pPr>
            <a:endParaRPr lang="en-US" sz="2200"/>
          </a:p>
          <a:p>
            <a:pPr>
              <a:lnSpc>
                <a:spcPct val="80000"/>
              </a:lnSpc>
            </a:pPr>
            <a:endParaRPr lang="en-US" altLang="en-US" sz="2200" dirty="0"/>
          </a:p>
        </p:txBody>
      </p:sp>
    </p:spTree>
    <p:extLst>
      <p:ext uri="{BB962C8B-B14F-4D97-AF65-F5344CB8AC3E}">
        <p14:creationId xmlns:p14="http://schemas.microsoft.com/office/powerpoint/2010/main" val="213920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F9475E-44B7-424C-AC50-88F1499209A2}"/>
              </a:ext>
            </a:extLst>
          </p:cNvPr>
          <p:cNvSpPr>
            <a:spLocks noGrp="1" noChangeArrowheads="1"/>
          </p:cNvSpPr>
          <p:nvPr>
            <p:ph type="title"/>
          </p:nvPr>
        </p:nvSpPr>
        <p:spPr>
          <a:xfrm>
            <a:off x="1981200" y="304800"/>
            <a:ext cx="8229600" cy="1143000"/>
          </a:xfrm>
        </p:spPr>
        <p:txBody>
          <a:bodyPr/>
          <a:lstStyle/>
          <a:p>
            <a:r>
              <a:rPr lang="en-US" altLang="en-US" dirty="0"/>
              <a:t>Advise/Advocate vs. Activism</a:t>
            </a:r>
          </a:p>
        </p:txBody>
      </p:sp>
      <p:sp>
        <p:nvSpPr>
          <p:cNvPr id="3" name="Content Placeholder 2">
            <a:extLst>
              <a:ext uri="{FF2B5EF4-FFF2-40B4-BE49-F238E27FC236}">
                <a16:creationId xmlns:a16="http://schemas.microsoft.com/office/drawing/2014/main" id="{48C8FAD5-D2F6-4C09-8A22-4D9056A4EF0A}"/>
              </a:ext>
            </a:extLst>
          </p:cNvPr>
          <p:cNvSpPr>
            <a:spLocks noGrp="1"/>
          </p:cNvSpPr>
          <p:nvPr>
            <p:ph idx="1"/>
          </p:nvPr>
        </p:nvSpPr>
        <p:spPr>
          <a:xfrm>
            <a:off x="1981200" y="1600199"/>
            <a:ext cx="5334000" cy="4525963"/>
          </a:xfrm>
        </p:spPr>
        <p:txBody>
          <a:bodyPr>
            <a:normAutofit lnSpcReduction="10000"/>
          </a:bodyPr>
          <a:lstStyle/>
          <a:p>
            <a:r>
              <a:rPr lang="en-US" sz="2600" dirty="0"/>
              <a:t>The “A” in CAB stands for </a:t>
            </a:r>
            <a:r>
              <a:rPr lang="en-US" sz="2600" i="1" u="sng" dirty="0"/>
              <a:t>advisory</a:t>
            </a:r>
            <a:r>
              <a:rPr lang="en-US" sz="2600" i="1" dirty="0"/>
              <a:t>. </a:t>
            </a:r>
          </a:p>
          <a:p>
            <a:r>
              <a:rPr lang="en-US" sz="2600" dirty="0">
                <a:latin typeface="Franklin Gothic Book"/>
              </a:rPr>
              <a:t>CAB members may be </a:t>
            </a:r>
            <a:r>
              <a:rPr lang="en-US" sz="2600" i="1" u="sng" dirty="0">
                <a:latin typeface="Franklin Gothic Book"/>
              </a:rPr>
              <a:t>advocates</a:t>
            </a:r>
            <a:r>
              <a:rPr lang="en-US" sz="2600" i="1" dirty="0">
                <a:latin typeface="Franklin Gothic Book"/>
              </a:rPr>
              <a:t> </a:t>
            </a:r>
            <a:r>
              <a:rPr lang="en-US" sz="2600" dirty="0">
                <a:latin typeface="Franklin Gothic Book"/>
              </a:rPr>
              <a:t>for their communities, their CAB, and study participants. However, the site PI is ultimately responsible for the conduct of the study and for the study participants’ wellbeing. </a:t>
            </a:r>
            <a:endParaRPr lang="en-US" sz="2600" dirty="0"/>
          </a:p>
          <a:p>
            <a:r>
              <a:rPr lang="en-US" sz="2600" i="1" dirty="0"/>
              <a:t>Activism</a:t>
            </a:r>
            <a:r>
              <a:rPr lang="en-US" sz="2600" dirty="0"/>
              <a:t>, which can easily become confrontational, is not the goal. </a:t>
            </a:r>
          </a:p>
          <a:p>
            <a:endParaRPr lang="en-US" dirty="0"/>
          </a:p>
          <a:p>
            <a:endParaRPr lang="en-US" dirty="0"/>
          </a:p>
        </p:txBody>
      </p:sp>
      <p:pic>
        <p:nvPicPr>
          <p:cNvPr id="4" name="Picture 3">
            <a:extLst>
              <a:ext uri="{FF2B5EF4-FFF2-40B4-BE49-F238E27FC236}">
                <a16:creationId xmlns:a16="http://schemas.microsoft.com/office/drawing/2014/main" id="{E24F9E7F-04D5-4174-B647-D80BCFF78C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7" r="3175"/>
          <a:stretch/>
        </p:blipFill>
        <p:spPr>
          <a:xfrm>
            <a:off x="7545659" y="1904998"/>
            <a:ext cx="2877014" cy="3801987"/>
          </a:xfrm>
          <a:prstGeom prst="rect">
            <a:avLst/>
          </a:prstGeom>
        </p:spPr>
      </p:pic>
    </p:spTree>
    <p:extLst>
      <p:ext uri="{BB962C8B-B14F-4D97-AF65-F5344CB8AC3E}">
        <p14:creationId xmlns:p14="http://schemas.microsoft.com/office/powerpoint/2010/main" val="125734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6879FF0-B24E-4FA1-BC1A-7BE06E07CB52}"/>
              </a:ext>
            </a:extLst>
          </p:cNvPr>
          <p:cNvSpPr>
            <a:spLocks noGrp="1"/>
          </p:cNvSpPr>
          <p:nvPr>
            <p:ph type="title"/>
          </p:nvPr>
        </p:nvSpPr>
        <p:spPr>
          <a:xfrm>
            <a:off x="1752600" y="415247"/>
            <a:ext cx="8686800" cy="914400"/>
          </a:xfrm>
        </p:spPr>
        <p:txBody>
          <a:bodyPr>
            <a:normAutofit fontScale="90000"/>
          </a:bodyPr>
          <a:lstStyle/>
          <a:p>
            <a:pPr algn="l"/>
            <a:r>
              <a:rPr lang="en-US" dirty="0"/>
              <a:t>When are CAB members involved?			</a:t>
            </a:r>
          </a:p>
        </p:txBody>
      </p:sp>
      <p:sp>
        <p:nvSpPr>
          <p:cNvPr id="3" name="Content Placeholder 5">
            <a:extLst>
              <a:ext uri="{FF2B5EF4-FFF2-40B4-BE49-F238E27FC236}">
                <a16:creationId xmlns:a16="http://schemas.microsoft.com/office/drawing/2014/main" id="{ED56ECC0-B9A4-4FE4-B57C-670A5D7A8037}"/>
              </a:ext>
            </a:extLst>
          </p:cNvPr>
          <p:cNvSpPr>
            <a:spLocks noGrp="1"/>
          </p:cNvSpPr>
          <p:nvPr>
            <p:ph idx="1"/>
          </p:nvPr>
        </p:nvSpPr>
        <p:spPr>
          <a:xfrm>
            <a:off x="1752600" y="1473481"/>
            <a:ext cx="8399303" cy="4825438"/>
          </a:xfrm>
        </p:spPr>
        <p:txBody>
          <a:bodyPr>
            <a:normAutofit fontScale="92500" lnSpcReduction="10000"/>
          </a:bodyPr>
          <a:lstStyle/>
          <a:p>
            <a:r>
              <a:rPr lang="en-US" dirty="0"/>
              <a:t>ALL stages of the research process</a:t>
            </a:r>
          </a:p>
          <a:p>
            <a:pPr lvl="1"/>
            <a:r>
              <a:rPr lang="en-US" dirty="0"/>
              <a:t>Planning</a:t>
            </a:r>
          </a:p>
          <a:p>
            <a:pPr lvl="1"/>
            <a:r>
              <a:rPr lang="en-US" dirty="0"/>
              <a:t>Development</a:t>
            </a:r>
          </a:p>
          <a:p>
            <a:pPr lvl="1"/>
            <a:r>
              <a:rPr lang="en-US" dirty="0"/>
              <a:t>Implementation</a:t>
            </a:r>
          </a:p>
          <a:p>
            <a:pPr lvl="1"/>
            <a:r>
              <a:rPr lang="en-US" dirty="0"/>
              <a:t>Dissemination of results</a:t>
            </a:r>
          </a:p>
          <a:p>
            <a:r>
              <a:rPr lang="en-US" dirty="0"/>
              <a:t>Providing input on </a:t>
            </a:r>
          </a:p>
          <a:p>
            <a:pPr lvl="1"/>
            <a:r>
              <a:rPr lang="en-US" dirty="0"/>
              <a:t>Local relevance and acceptance</a:t>
            </a:r>
          </a:p>
          <a:p>
            <a:pPr lvl="1"/>
            <a:r>
              <a:rPr lang="en-US" dirty="0"/>
              <a:t>Ethical and scientific quality of research</a:t>
            </a:r>
          </a:p>
          <a:p>
            <a:pPr lvl="1"/>
            <a:r>
              <a:rPr lang="en-US" dirty="0"/>
              <a:t>Anticipated concerns by study volunteers</a:t>
            </a:r>
          </a:p>
        </p:txBody>
      </p:sp>
      <p:pic>
        <p:nvPicPr>
          <p:cNvPr id="4" name="Picture 3" descr="J:\HVTN\Community_Education\RSA 2012 Trip\RSA 2012\RSA Photos Oct 2012\Klerksdorp (Aurum&amp;Kosh)\_Klerksdorp.CAB.406.jpg">
            <a:extLst>
              <a:ext uri="{FF2B5EF4-FFF2-40B4-BE49-F238E27FC236}">
                <a16:creationId xmlns:a16="http://schemas.microsoft.com/office/drawing/2014/main" id="{68A9FC73-3460-4382-ABD9-AFEDA3619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159281"/>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666590-55E9-45D6-BE9E-A18E5FA94E6A}"/>
              </a:ext>
            </a:extLst>
          </p:cNvPr>
          <p:cNvSpPr txBox="1"/>
          <p:nvPr/>
        </p:nvSpPr>
        <p:spPr>
          <a:xfrm>
            <a:off x="7086599" y="4064281"/>
            <a:ext cx="2745769" cy="646331"/>
          </a:xfrm>
          <a:prstGeom prst="rect">
            <a:avLst/>
          </a:prstGeom>
          <a:noFill/>
        </p:spPr>
        <p:txBody>
          <a:bodyPr wrap="square" rtlCol="0">
            <a:spAutoFit/>
          </a:bodyPr>
          <a:lstStyle/>
          <a:p>
            <a:pPr algn="ctr"/>
            <a:r>
              <a:rPr lang="en-US" b="1" dirty="0">
                <a:solidFill>
                  <a:schemeClr val="bg1"/>
                </a:solidFill>
              </a:rPr>
              <a:t>Klerksdorp CAB meeting, October 2012</a:t>
            </a:r>
          </a:p>
        </p:txBody>
      </p:sp>
    </p:spTree>
    <p:extLst>
      <p:ext uri="{BB962C8B-B14F-4D97-AF65-F5344CB8AC3E}">
        <p14:creationId xmlns:p14="http://schemas.microsoft.com/office/powerpoint/2010/main" val="286980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13C6-22D7-4BB8-A641-581DD357F9B3}"/>
              </a:ext>
            </a:extLst>
          </p:cNvPr>
          <p:cNvSpPr>
            <a:spLocks noGrp="1"/>
          </p:cNvSpPr>
          <p:nvPr>
            <p:ph type="title"/>
          </p:nvPr>
        </p:nvSpPr>
        <p:spPr>
          <a:xfrm>
            <a:off x="1981200" y="152400"/>
            <a:ext cx="8229600" cy="1143000"/>
          </a:xfrm>
        </p:spPr>
        <p:txBody>
          <a:bodyPr/>
          <a:lstStyle/>
          <a:p>
            <a:r>
              <a:rPr lang="en-US" dirty="0"/>
              <a:t>How is a CAB structured?</a:t>
            </a:r>
          </a:p>
        </p:txBody>
      </p:sp>
      <p:sp>
        <p:nvSpPr>
          <p:cNvPr id="3" name="Content Placeholder 2">
            <a:extLst>
              <a:ext uri="{FF2B5EF4-FFF2-40B4-BE49-F238E27FC236}">
                <a16:creationId xmlns:a16="http://schemas.microsoft.com/office/drawing/2014/main" id="{F0AE78DD-FF97-4F77-9F55-9D1EF47F3732}"/>
              </a:ext>
            </a:extLst>
          </p:cNvPr>
          <p:cNvSpPr>
            <a:spLocks noGrp="1"/>
          </p:cNvSpPr>
          <p:nvPr>
            <p:ph idx="1"/>
          </p:nvPr>
        </p:nvSpPr>
        <p:spPr>
          <a:xfrm>
            <a:off x="1981200" y="1500884"/>
            <a:ext cx="8001000" cy="4267200"/>
          </a:xfrm>
        </p:spPr>
        <p:txBody>
          <a:bodyPr>
            <a:normAutofit fontScale="92500" lnSpcReduction="10000"/>
          </a:bodyPr>
          <a:lstStyle/>
          <a:p>
            <a:r>
              <a:rPr lang="en-US" sz="3200" dirty="0"/>
              <a:t>Some CABs:</a:t>
            </a:r>
          </a:p>
          <a:p>
            <a:pPr lvl="1">
              <a:spcBef>
                <a:spcPts val="0"/>
              </a:spcBef>
            </a:pPr>
            <a:r>
              <a:rPr lang="en-US" sz="2400" dirty="0"/>
              <a:t>Have by-laws and constitutions. Some don’t.</a:t>
            </a:r>
          </a:p>
          <a:p>
            <a:pPr lvl="1">
              <a:spcBef>
                <a:spcPts val="0"/>
              </a:spcBef>
            </a:pPr>
            <a:r>
              <a:rPr lang="en-US" sz="2400" dirty="0"/>
              <a:t>Have officers with term limits. Some don’t.</a:t>
            </a:r>
          </a:p>
          <a:p>
            <a:pPr lvl="1">
              <a:spcBef>
                <a:spcPts val="0"/>
              </a:spcBef>
            </a:pPr>
            <a:r>
              <a:rPr lang="en-US" sz="2400" dirty="0"/>
              <a:t>Meet monthly, bi-monthly or quarterly.</a:t>
            </a:r>
          </a:p>
          <a:p>
            <a:pPr lvl="1">
              <a:spcBef>
                <a:spcPts val="0"/>
              </a:spcBef>
            </a:pPr>
            <a:r>
              <a:rPr lang="en-US" sz="2400" dirty="0"/>
              <a:t>Have subcommittees. Some don’t.</a:t>
            </a:r>
          </a:p>
          <a:p>
            <a:pPr lvl="1">
              <a:spcBef>
                <a:spcPts val="0"/>
              </a:spcBef>
            </a:pPr>
            <a:r>
              <a:rPr lang="en-US" sz="2400" dirty="0"/>
              <a:t>Provide input to multiple DAIDS networks. Some don’t.</a:t>
            </a:r>
          </a:p>
          <a:p>
            <a:r>
              <a:rPr lang="en-US" sz="3200" dirty="0"/>
              <a:t>All CABs:</a:t>
            </a:r>
          </a:p>
          <a:p>
            <a:pPr lvl="1">
              <a:spcBef>
                <a:spcPts val="0"/>
              </a:spcBef>
            </a:pPr>
            <a:r>
              <a:rPr lang="en-US" sz="2400" dirty="0"/>
              <a:t>Have a Global CAB representative who participates on bi-monthly conference calls</a:t>
            </a:r>
          </a:p>
          <a:p>
            <a:pPr lvl="1">
              <a:spcBef>
                <a:spcPts val="0"/>
              </a:spcBef>
            </a:pPr>
            <a:r>
              <a:rPr lang="en-US" sz="2400" dirty="0"/>
              <a:t>Send a member to the HVTN conferences</a:t>
            </a:r>
          </a:p>
          <a:p>
            <a:endParaRPr lang="en-US" sz="3200" dirty="0"/>
          </a:p>
        </p:txBody>
      </p:sp>
    </p:spTree>
    <p:extLst>
      <p:ext uri="{BB962C8B-B14F-4D97-AF65-F5344CB8AC3E}">
        <p14:creationId xmlns:p14="http://schemas.microsoft.com/office/powerpoint/2010/main" val="355223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3110-D067-48C4-BFFB-B51015267CED}"/>
              </a:ext>
            </a:extLst>
          </p:cNvPr>
          <p:cNvSpPr>
            <a:spLocks noGrp="1"/>
          </p:cNvSpPr>
          <p:nvPr>
            <p:ph type="title"/>
          </p:nvPr>
        </p:nvSpPr>
        <p:spPr>
          <a:xfrm>
            <a:off x="1981200" y="47732"/>
            <a:ext cx="8229600" cy="1143000"/>
          </a:xfrm>
        </p:spPr>
        <p:txBody>
          <a:bodyPr/>
          <a:lstStyle/>
          <a:p>
            <a:r>
              <a:rPr lang="en-US" dirty="0"/>
              <a:t>Examples of CAB projects</a:t>
            </a:r>
          </a:p>
        </p:txBody>
      </p:sp>
      <p:pic>
        <p:nvPicPr>
          <p:cNvPr id="3" name="Picture 2" descr="J:\HVTN\Community_Education\~CAB Bulletin\CAB Bulletins\2011 Bulletins\CAB Bulletin March2011\Photos\WADPhotos\PHRU\Picture 059.jpg">
            <a:extLst>
              <a:ext uri="{FF2B5EF4-FFF2-40B4-BE49-F238E27FC236}">
                <a16:creationId xmlns:a16="http://schemas.microsoft.com/office/drawing/2014/main" id="{EA2DE989-9679-4127-B168-3BF97B56DC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369068"/>
            <a:ext cx="37592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3C209C7-C6C5-4D09-9208-D6503A8BD695}"/>
              </a:ext>
            </a:extLst>
          </p:cNvPr>
          <p:cNvSpPr/>
          <p:nvPr/>
        </p:nvSpPr>
        <p:spPr>
          <a:xfrm>
            <a:off x="5490357" y="1572736"/>
            <a:ext cx="4720443" cy="461665"/>
          </a:xfrm>
          <a:prstGeom prst="rect">
            <a:avLst/>
          </a:prstGeom>
        </p:spPr>
        <p:txBody>
          <a:bodyPr wrap="square">
            <a:spAutoFit/>
          </a:bodyPr>
          <a:lstStyle/>
          <a:p>
            <a:r>
              <a:rPr lang="en-US" sz="2400" b="1" i="1" dirty="0">
                <a:solidFill>
                  <a:srgbClr val="FF0000"/>
                </a:solidFill>
              </a:rPr>
              <a:t>World AIDS Day- December 1st</a:t>
            </a:r>
          </a:p>
        </p:txBody>
      </p:sp>
      <p:pic>
        <p:nvPicPr>
          <p:cNvPr id="5" name="Picture 2" descr="J:\HVTN\Community_Education\~CAB Bulletin\CAB Bulletins\2011 Bulletins\CAB Bulletin March2011\Photos\WADPhotos\Kosh\DSC04792.JPG">
            <a:extLst>
              <a:ext uri="{FF2B5EF4-FFF2-40B4-BE49-F238E27FC236}">
                <a16:creationId xmlns:a16="http://schemas.microsoft.com/office/drawing/2014/main" id="{F2B8A36F-A5C4-43C5-A151-A0362D7D9C10}"/>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5597237" y="2271096"/>
            <a:ext cx="4003963" cy="3002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0AD970-6705-47D2-9093-97FDFB7484C3}"/>
              </a:ext>
            </a:extLst>
          </p:cNvPr>
          <p:cNvSpPr txBox="1"/>
          <p:nvPr/>
        </p:nvSpPr>
        <p:spPr>
          <a:xfrm>
            <a:off x="5791200" y="4969268"/>
            <a:ext cx="3124200" cy="341632"/>
          </a:xfrm>
          <a:prstGeom prst="rect">
            <a:avLst/>
          </a:prstGeom>
          <a:noFill/>
        </p:spPr>
        <p:txBody>
          <a:bodyPr wrap="square" rtlCol="0">
            <a:spAutoFit/>
          </a:bodyPr>
          <a:lstStyle/>
          <a:p>
            <a:r>
              <a:rPr lang="en-US" dirty="0">
                <a:solidFill>
                  <a:schemeClr val="bg1"/>
                </a:solidFill>
              </a:rPr>
              <a:t>Aurum Institute- Klerksdorp</a:t>
            </a:r>
          </a:p>
        </p:txBody>
      </p:sp>
      <p:sp>
        <p:nvSpPr>
          <p:cNvPr id="7" name="TextBox 6">
            <a:extLst>
              <a:ext uri="{FF2B5EF4-FFF2-40B4-BE49-F238E27FC236}">
                <a16:creationId xmlns:a16="http://schemas.microsoft.com/office/drawing/2014/main" id="{FA1FCF79-125D-43F8-92F4-4AB60A999819}"/>
              </a:ext>
            </a:extLst>
          </p:cNvPr>
          <p:cNvSpPr txBox="1"/>
          <p:nvPr/>
        </p:nvSpPr>
        <p:spPr>
          <a:xfrm>
            <a:off x="2209800" y="5825884"/>
            <a:ext cx="3124200" cy="341632"/>
          </a:xfrm>
          <a:prstGeom prst="rect">
            <a:avLst/>
          </a:prstGeom>
          <a:noFill/>
        </p:spPr>
        <p:txBody>
          <a:bodyPr wrap="square" rtlCol="0">
            <a:spAutoFit/>
          </a:bodyPr>
          <a:lstStyle/>
          <a:p>
            <a:r>
              <a:rPr lang="en-US" dirty="0">
                <a:solidFill>
                  <a:schemeClr val="bg1"/>
                </a:solidFill>
              </a:rPr>
              <a:t>PHRU- Soweto</a:t>
            </a:r>
          </a:p>
        </p:txBody>
      </p:sp>
      <p:pic>
        <p:nvPicPr>
          <p:cNvPr id="8" name="Picture 7">
            <a:extLst>
              <a:ext uri="{FF2B5EF4-FFF2-40B4-BE49-F238E27FC236}">
                <a16:creationId xmlns:a16="http://schemas.microsoft.com/office/drawing/2014/main" id="{CAD83127-BFE1-43EE-BAF0-ED17A4FAD6E2}"/>
              </a:ext>
            </a:extLst>
          </p:cNvPr>
          <p:cNvPicPr>
            <a:picLocks noChangeAspect="1"/>
          </p:cNvPicPr>
          <p:nvPr/>
        </p:nvPicPr>
        <p:blipFill>
          <a:blip r:embed="rId5"/>
          <a:stretch>
            <a:fillRect/>
          </a:stretch>
        </p:blipFill>
        <p:spPr>
          <a:xfrm>
            <a:off x="2374611" y="1393276"/>
            <a:ext cx="3171826" cy="2819400"/>
          </a:xfrm>
          <a:prstGeom prst="rect">
            <a:avLst/>
          </a:prstGeom>
        </p:spPr>
      </p:pic>
    </p:spTree>
    <p:extLst>
      <p:ext uri="{BB962C8B-B14F-4D97-AF65-F5344CB8AC3E}">
        <p14:creationId xmlns:p14="http://schemas.microsoft.com/office/powerpoint/2010/main" val="107338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E359-61FD-4C8C-9B4B-1DB2444C1DD8}"/>
              </a:ext>
            </a:extLst>
          </p:cNvPr>
          <p:cNvSpPr>
            <a:spLocks noGrp="1"/>
          </p:cNvSpPr>
          <p:nvPr>
            <p:ph type="title"/>
          </p:nvPr>
        </p:nvSpPr>
        <p:spPr>
          <a:xfrm>
            <a:off x="1981200" y="57330"/>
            <a:ext cx="8229600" cy="1143000"/>
          </a:xfrm>
        </p:spPr>
        <p:txBody>
          <a:bodyPr>
            <a:normAutofit/>
          </a:bodyPr>
          <a:lstStyle/>
          <a:p>
            <a:r>
              <a:rPr lang="en-US" dirty="0"/>
              <a:t>More projects!!</a:t>
            </a:r>
          </a:p>
        </p:txBody>
      </p:sp>
      <p:pic>
        <p:nvPicPr>
          <p:cNvPr id="3" name="Picture 3">
            <a:extLst>
              <a:ext uri="{FF2B5EF4-FFF2-40B4-BE49-F238E27FC236}">
                <a16:creationId xmlns:a16="http://schemas.microsoft.com/office/drawing/2014/main" id="{ED33BD89-F4C6-40EB-85BF-28A612815AC4}"/>
              </a:ext>
            </a:extLst>
          </p:cNvPr>
          <p:cNvPicPr>
            <a:picLocks noChangeAspect="1" noChangeArrowheads="1"/>
          </p:cNvPicPr>
          <p:nvPr/>
        </p:nvPicPr>
        <p:blipFill>
          <a:blip r:embed="rId3" cstate="print"/>
          <a:srcRect/>
          <a:stretch>
            <a:fillRect/>
          </a:stretch>
        </p:blipFill>
        <p:spPr bwMode="auto">
          <a:xfrm>
            <a:off x="2130053" y="1295400"/>
            <a:ext cx="406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1FD0DA1C-C943-4905-8735-43EEEF2721C6}"/>
              </a:ext>
            </a:extLst>
          </p:cNvPr>
          <p:cNvSpPr txBox="1"/>
          <p:nvPr/>
        </p:nvSpPr>
        <p:spPr>
          <a:xfrm>
            <a:off x="2180853" y="4895671"/>
            <a:ext cx="3962400" cy="1477328"/>
          </a:xfrm>
          <a:prstGeom prst="rect">
            <a:avLst/>
          </a:prstGeom>
          <a:noFill/>
        </p:spPr>
        <p:txBody>
          <a:bodyPr wrap="square" rtlCol="0">
            <a:spAutoFit/>
          </a:bodyPr>
          <a:lstStyle/>
          <a:p>
            <a:r>
              <a:rPr lang="en-US" sz="2000" dirty="0"/>
              <a:t>Birmingham, AL- Gay Pride. </a:t>
            </a:r>
          </a:p>
          <a:p>
            <a:r>
              <a:rPr lang="en-US" sz="2000" dirty="0"/>
              <a:t>CAB members (with a few site staff) came together to build this float for the Gay Pride Parade, which took first place!</a:t>
            </a:r>
            <a:endParaRPr lang="en-US" sz="1600" dirty="0"/>
          </a:p>
        </p:txBody>
      </p:sp>
      <p:pic>
        <p:nvPicPr>
          <p:cNvPr id="5" name="Picture 2" descr="J:\HVTN\Community_Education\~CAB Bulletin\CAB Bulletins\2011 Bulletins\CAB Bulletin March2011\Photos\Iquitos CAB\cac-triptico02copìa.JPG">
            <a:extLst>
              <a:ext uri="{FF2B5EF4-FFF2-40B4-BE49-F238E27FC236}">
                <a16:creationId xmlns:a16="http://schemas.microsoft.com/office/drawing/2014/main" id="{72302987-CAB2-4725-8796-02C551B4E46B}"/>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6202328" y="3352800"/>
            <a:ext cx="4678446"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FB60429-695A-4A80-8E5C-716733998B93}"/>
              </a:ext>
            </a:extLst>
          </p:cNvPr>
          <p:cNvSpPr txBox="1"/>
          <p:nvPr/>
        </p:nvSpPr>
        <p:spPr>
          <a:xfrm>
            <a:off x="6981453" y="1295400"/>
            <a:ext cx="3429000" cy="1726627"/>
          </a:xfrm>
          <a:prstGeom prst="rect">
            <a:avLst/>
          </a:prstGeom>
          <a:noFill/>
        </p:spPr>
        <p:txBody>
          <a:bodyPr wrap="square" rtlCol="0">
            <a:spAutoFit/>
          </a:bodyPr>
          <a:lstStyle/>
          <a:p>
            <a:r>
              <a:rPr lang="en-US" sz="2000" dirty="0"/>
              <a:t>Iquitos, Peru.</a:t>
            </a:r>
          </a:p>
          <a:p>
            <a:r>
              <a:rPr lang="en-US" sz="2000" dirty="0"/>
              <a:t>This CAB developed its own brochure to share what the CAB does and invite other community members to join. </a:t>
            </a:r>
          </a:p>
          <a:p>
            <a:endParaRPr lang="en-US" dirty="0"/>
          </a:p>
        </p:txBody>
      </p:sp>
      <p:sp>
        <p:nvSpPr>
          <p:cNvPr id="7" name="Down Arrow 3">
            <a:extLst>
              <a:ext uri="{FF2B5EF4-FFF2-40B4-BE49-F238E27FC236}">
                <a16:creationId xmlns:a16="http://schemas.microsoft.com/office/drawing/2014/main" id="{5D09F9E2-04BC-42F1-9D4A-ECB50EC502FD}"/>
              </a:ext>
            </a:extLst>
          </p:cNvPr>
          <p:cNvSpPr/>
          <p:nvPr/>
        </p:nvSpPr>
        <p:spPr bwMode="auto">
          <a:xfrm>
            <a:off x="8353053" y="2895600"/>
            <a:ext cx="381000" cy="457200"/>
          </a:xfrm>
          <a:prstGeom prst="downArrow">
            <a:avLst/>
          </a:prstGeom>
          <a:gradFill flip="none" rotWithShape="1">
            <a:gsLst>
              <a:gs pos="13000">
                <a:schemeClr val="bg1">
                  <a:lumMod val="85000"/>
                </a:schemeClr>
              </a:gs>
              <a:gs pos="100000">
                <a:schemeClr val="bg1">
                  <a:shade val="100000"/>
                  <a:satMod val="115000"/>
                </a:schemeClr>
              </a:gs>
            </a:gsLst>
            <a:lin ang="2700000" scaled="1"/>
            <a:tileRect/>
          </a:gradFill>
          <a:ln w="6350" cap="flat" cmpd="dbl" algn="ctr">
            <a:solidFill>
              <a:schemeClr val="tx1">
                <a:lumMod val="50000"/>
                <a:lumOff val="50000"/>
              </a:schemeClr>
            </a:solidFill>
            <a:prstDash val="solid"/>
            <a:round/>
            <a:headEnd type="none" w="med" len="med"/>
            <a:tailEnd type="none" w="med" len="med"/>
          </a:ln>
          <a:effectLst/>
        </p:spPr>
        <p:txBody>
          <a:bodyPr vert="horz" wrap="none" lIns="86372" tIns="43186" rIns="86372" bIns="43186" numCol="1" rtlCol="0" anchor="ctr" anchorCtr="0" compatLnSpc="1">
            <a:prstTxWarp prst="textNoShape">
              <a:avLst/>
            </a:prstTxWarp>
          </a:bodyPr>
          <a:lstStyle/>
          <a:p>
            <a:pPr marL="0" marR="0" indent="0" algn="ctr" defTabSz="8636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8" name="Down Arrow 7">
            <a:extLst>
              <a:ext uri="{FF2B5EF4-FFF2-40B4-BE49-F238E27FC236}">
                <a16:creationId xmlns:a16="http://schemas.microsoft.com/office/drawing/2014/main" id="{B59A2D4E-7816-48CE-894C-9145E6C3EB64}"/>
              </a:ext>
            </a:extLst>
          </p:cNvPr>
          <p:cNvSpPr/>
          <p:nvPr/>
        </p:nvSpPr>
        <p:spPr bwMode="auto">
          <a:xfrm rot="10800000">
            <a:off x="4085853" y="4419600"/>
            <a:ext cx="381000" cy="457200"/>
          </a:xfrm>
          <a:prstGeom prst="downArrow">
            <a:avLst/>
          </a:prstGeom>
          <a:gradFill flip="none" rotWithShape="1">
            <a:gsLst>
              <a:gs pos="13000">
                <a:schemeClr val="bg1">
                  <a:lumMod val="85000"/>
                </a:schemeClr>
              </a:gs>
              <a:gs pos="100000">
                <a:schemeClr val="bg1">
                  <a:shade val="100000"/>
                  <a:satMod val="115000"/>
                </a:schemeClr>
              </a:gs>
            </a:gsLst>
            <a:lin ang="2700000" scaled="1"/>
            <a:tileRect/>
          </a:gradFill>
          <a:ln w="6350" cap="flat" cmpd="dbl" algn="ctr">
            <a:solidFill>
              <a:schemeClr val="tx1">
                <a:lumMod val="50000"/>
                <a:lumOff val="50000"/>
              </a:schemeClr>
            </a:solidFill>
            <a:prstDash val="solid"/>
            <a:round/>
            <a:headEnd type="none" w="med" len="med"/>
            <a:tailEnd type="none" w="med" len="med"/>
          </a:ln>
          <a:effectLst/>
        </p:spPr>
        <p:txBody>
          <a:bodyPr vert="horz" wrap="none" lIns="86372" tIns="43186" rIns="86372" bIns="43186" numCol="1" rtlCol="0" anchor="ctr" anchorCtr="0" compatLnSpc="1">
            <a:prstTxWarp prst="textNoShape">
              <a:avLst/>
            </a:prstTxWarp>
          </a:bodyPr>
          <a:lstStyle/>
          <a:p>
            <a:pPr marL="0" marR="0" indent="0" algn="ctr" defTabSz="8636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1848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E421-B648-4531-8DB1-033FC402DBAD}"/>
              </a:ext>
            </a:extLst>
          </p:cNvPr>
          <p:cNvSpPr>
            <a:spLocks noGrp="1"/>
          </p:cNvSpPr>
          <p:nvPr>
            <p:ph type="title"/>
          </p:nvPr>
        </p:nvSpPr>
        <p:spPr>
          <a:xfrm>
            <a:off x="1981200" y="152631"/>
            <a:ext cx="8229600" cy="1143000"/>
          </a:xfrm>
        </p:spPr>
        <p:txBody>
          <a:bodyPr/>
          <a:lstStyle/>
          <a:p>
            <a:r>
              <a:rPr lang="en-US" dirty="0"/>
              <a:t>The Global CAB (GCAB)</a:t>
            </a:r>
          </a:p>
        </p:txBody>
      </p:sp>
      <p:sp>
        <p:nvSpPr>
          <p:cNvPr id="3" name="Content Placeholder 2">
            <a:extLst>
              <a:ext uri="{FF2B5EF4-FFF2-40B4-BE49-F238E27FC236}">
                <a16:creationId xmlns:a16="http://schemas.microsoft.com/office/drawing/2014/main" id="{F9607033-1D64-4C55-AE7E-DA88B320C098}"/>
              </a:ext>
            </a:extLst>
          </p:cNvPr>
          <p:cNvSpPr>
            <a:spLocks noGrp="1"/>
          </p:cNvSpPr>
          <p:nvPr>
            <p:ph idx="1"/>
          </p:nvPr>
        </p:nvSpPr>
        <p:spPr>
          <a:xfrm>
            <a:off x="1981200" y="1607906"/>
            <a:ext cx="8229600" cy="4525963"/>
          </a:xfrm>
        </p:spPr>
        <p:txBody>
          <a:bodyPr numCol="1"/>
          <a:lstStyle/>
          <a:p>
            <a:r>
              <a:rPr lang="en-US" sz="2800" dirty="0"/>
              <a:t>2 co-chairs elected to 3-year term</a:t>
            </a:r>
          </a:p>
          <a:p>
            <a:r>
              <a:rPr lang="en-US" sz="2800" dirty="0"/>
              <a:t>Co-chairs are from 1 U.S. and 1 non-U.S. site</a:t>
            </a:r>
          </a:p>
          <a:p>
            <a:r>
              <a:rPr lang="en-US" sz="2800" dirty="0"/>
              <a:t>Each site has a representative and gets one vote</a:t>
            </a:r>
          </a:p>
          <a:p>
            <a:r>
              <a:rPr lang="en-US" sz="2800" dirty="0"/>
              <a:t>Holds bi-monthly conference calls</a:t>
            </a:r>
          </a:p>
          <a:p>
            <a:r>
              <a:rPr lang="en-US" sz="2800" dirty="0"/>
              <a:t>GCAB representatives have a bidirectional responsibility- liaising between site and network, sharing concerns and info both ways.</a:t>
            </a:r>
          </a:p>
          <a:p>
            <a:endParaRPr lang="en-US" sz="3200" dirty="0"/>
          </a:p>
        </p:txBody>
      </p:sp>
    </p:spTree>
    <p:extLst>
      <p:ext uri="{BB962C8B-B14F-4D97-AF65-F5344CB8AC3E}">
        <p14:creationId xmlns:p14="http://schemas.microsoft.com/office/powerpoint/2010/main" val="373242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N1251.JPG">
            <a:extLst>
              <a:ext uri="{FF2B5EF4-FFF2-40B4-BE49-F238E27FC236}">
                <a16:creationId xmlns:a16="http://schemas.microsoft.com/office/drawing/2014/main" id="{B12FE437-5F13-41EC-AC34-6C7EECCE55B1}"/>
              </a:ext>
            </a:extLst>
          </p:cNvPr>
          <p:cNvPicPr>
            <a:picLocks noChangeAspect="1"/>
          </p:cNvPicPr>
          <p:nvPr/>
        </p:nvPicPr>
        <p:blipFill>
          <a:blip r:embed="rId3" cstate="print"/>
          <a:stretch>
            <a:fillRect/>
          </a:stretch>
        </p:blipFill>
        <p:spPr>
          <a:xfrm>
            <a:off x="6451600" y="1758722"/>
            <a:ext cx="3556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73DC61D2-D6BE-42F0-9FC7-A1A15A22E7F3}"/>
              </a:ext>
            </a:extLst>
          </p:cNvPr>
          <p:cNvSpPr txBox="1"/>
          <p:nvPr/>
        </p:nvSpPr>
        <p:spPr>
          <a:xfrm>
            <a:off x="6731000" y="1115347"/>
            <a:ext cx="3048000" cy="646331"/>
          </a:xfrm>
          <a:prstGeom prst="rect">
            <a:avLst/>
          </a:prstGeom>
          <a:noFill/>
        </p:spPr>
        <p:txBody>
          <a:bodyPr wrap="square" rtlCol="0">
            <a:spAutoFit/>
          </a:bodyPr>
          <a:lstStyle/>
          <a:p>
            <a:pPr algn="ctr"/>
            <a:r>
              <a:rPr lang="en-US" dirty="0"/>
              <a:t>Regional CAB Retreat, </a:t>
            </a:r>
          </a:p>
          <a:p>
            <a:pPr algn="ctr"/>
            <a:r>
              <a:rPr lang="en-US" dirty="0"/>
              <a:t>April 2010</a:t>
            </a:r>
          </a:p>
        </p:txBody>
      </p:sp>
      <p:sp>
        <p:nvSpPr>
          <p:cNvPr id="8" name="TextBox 7">
            <a:extLst>
              <a:ext uri="{FF2B5EF4-FFF2-40B4-BE49-F238E27FC236}">
                <a16:creationId xmlns:a16="http://schemas.microsoft.com/office/drawing/2014/main" id="{26EBFC3A-A869-4E32-BE90-10D3176323AF}"/>
              </a:ext>
            </a:extLst>
          </p:cNvPr>
          <p:cNvSpPr txBox="1"/>
          <p:nvPr/>
        </p:nvSpPr>
        <p:spPr>
          <a:xfrm>
            <a:off x="2159000" y="1115347"/>
            <a:ext cx="3276600" cy="646331"/>
          </a:xfrm>
          <a:prstGeom prst="rect">
            <a:avLst/>
          </a:prstGeom>
          <a:noFill/>
        </p:spPr>
        <p:txBody>
          <a:bodyPr wrap="square" rtlCol="0">
            <a:spAutoFit/>
          </a:bodyPr>
          <a:lstStyle/>
          <a:p>
            <a:pPr algn="ctr"/>
            <a:r>
              <a:rPr lang="en-US" dirty="0"/>
              <a:t>HVTN Conference- Community Session, October 2013</a:t>
            </a:r>
          </a:p>
        </p:txBody>
      </p:sp>
      <p:pic>
        <p:nvPicPr>
          <p:cNvPr id="9" name="Picture 2" descr="J:\HVTN\Community_Education\~FGM_&amp;_HVTNConferences\October 2013- Cape Town\Photos\ConferencePhotos\131023-conference-clinics-3071.jpg">
            <a:extLst>
              <a:ext uri="{FF2B5EF4-FFF2-40B4-BE49-F238E27FC236}">
                <a16:creationId xmlns:a16="http://schemas.microsoft.com/office/drawing/2014/main" id="{C7D60887-EC15-474F-AA4F-85BDEDFC1D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23" t="5906" b="5906"/>
          <a:stretch/>
        </p:blipFill>
        <p:spPr bwMode="auto">
          <a:xfrm>
            <a:off x="2059988" y="1783460"/>
            <a:ext cx="3598451" cy="2645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8B392D6-1EAF-45E3-AF63-3E2FD3911717}"/>
              </a:ext>
            </a:extLst>
          </p:cNvPr>
          <p:cNvGrpSpPr/>
          <p:nvPr/>
        </p:nvGrpSpPr>
        <p:grpSpPr>
          <a:xfrm>
            <a:off x="2667856" y="4486851"/>
            <a:ext cx="6830888" cy="2353374"/>
            <a:chOff x="1371600" y="4762035"/>
            <a:chExt cx="6324600" cy="1981200"/>
          </a:xfrm>
        </p:grpSpPr>
        <p:grpSp>
          <p:nvGrpSpPr>
            <p:cNvPr id="11" name="Group 10">
              <a:extLst>
                <a:ext uri="{FF2B5EF4-FFF2-40B4-BE49-F238E27FC236}">
                  <a16:creationId xmlns:a16="http://schemas.microsoft.com/office/drawing/2014/main" id="{C825287F-F624-4DB0-8374-671577B7D4B9}"/>
                </a:ext>
              </a:extLst>
            </p:cNvPr>
            <p:cNvGrpSpPr/>
            <p:nvPr/>
          </p:nvGrpSpPr>
          <p:grpSpPr>
            <a:xfrm>
              <a:off x="1371600" y="4762035"/>
              <a:ext cx="1981200" cy="1981200"/>
              <a:chOff x="209550" y="4762035"/>
              <a:chExt cx="1981200" cy="1981200"/>
            </a:xfrm>
          </p:grpSpPr>
          <p:sp>
            <p:nvSpPr>
              <p:cNvPr id="20" name="Oval 19">
                <a:extLst>
                  <a:ext uri="{FF2B5EF4-FFF2-40B4-BE49-F238E27FC236}">
                    <a16:creationId xmlns:a16="http://schemas.microsoft.com/office/drawing/2014/main" id="{56FC51D7-9C19-4D3C-B474-2D1C1B34CE13}"/>
                  </a:ext>
                </a:extLst>
              </p:cNvPr>
              <p:cNvSpPr/>
              <p:nvPr/>
            </p:nvSpPr>
            <p:spPr>
              <a:xfrm>
                <a:off x="209550" y="4762035"/>
                <a:ext cx="1981200" cy="19812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CE82FA5-F70D-410F-8851-D5EE83394353}"/>
                  </a:ext>
                </a:extLst>
              </p:cNvPr>
              <p:cNvSpPr txBox="1"/>
              <p:nvPr/>
            </p:nvSpPr>
            <p:spPr>
              <a:xfrm>
                <a:off x="209550" y="5398692"/>
                <a:ext cx="1905000" cy="707886"/>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a:solidFill>
                      <a:schemeClr val="bg1"/>
                    </a:solidFill>
                    <a:latin typeface="+mj-lt"/>
                  </a:rPr>
                  <a:t>LOCAL</a:t>
                </a:r>
              </a:p>
              <a:p>
                <a:pPr algn="ctr"/>
                <a:r>
                  <a:rPr lang="en-US" sz="2000" dirty="0">
                    <a:solidFill>
                      <a:schemeClr val="bg1"/>
                    </a:solidFill>
                    <a:latin typeface="+mj-lt"/>
                  </a:rPr>
                  <a:t>COMMUNITIES</a:t>
                </a:r>
              </a:p>
            </p:txBody>
          </p:sp>
        </p:grpSp>
        <p:grpSp>
          <p:nvGrpSpPr>
            <p:cNvPr id="12" name="Group 11">
              <a:extLst>
                <a:ext uri="{FF2B5EF4-FFF2-40B4-BE49-F238E27FC236}">
                  <a16:creationId xmlns:a16="http://schemas.microsoft.com/office/drawing/2014/main" id="{2549CC07-6A32-4B08-BF5B-731666316AA0}"/>
                </a:ext>
              </a:extLst>
            </p:cNvPr>
            <p:cNvGrpSpPr/>
            <p:nvPr/>
          </p:nvGrpSpPr>
          <p:grpSpPr>
            <a:xfrm>
              <a:off x="3556686" y="4762035"/>
              <a:ext cx="1981200" cy="1981200"/>
              <a:chOff x="2057400" y="4762035"/>
              <a:chExt cx="1981200" cy="1981200"/>
            </a:xfrm>
          </p:grpSpPr>
          <p:sp>
            <p:nvSpPr>
              <p:cNvPr id="18" name="Oval 17">
                <a:extLst>
                  <a:ext uri="{FF2B5EF4-FFF2-40B4-BE49-F238E27FC236}">
                    <a16:creationId xmlns:a16="http://schemas.microsoft.com/office/drawing/2014/main" id="{64137425-70F2-4D57-BA9B-9077842382AB}"/>
                  </a:ext>
                </a:extLst>
              </p:cNvPr>
              <p:cNvSpPr/>
              <p:nvPr/>
            </p:nvSpPr>
            <p:spPr>
              <a:xfrm>
                <a:off x="2057400" y="4762035"/>
                <a:ext cx="1981200" cy="1981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D3373C9-7550-4B57-9E22-C8BAA67AD899}"/>
                  </a:ext>
                </a:extLst>
              </p:cNvPr>
              <p:cNvSpPr txBox="1"/>
              <p:nvPr/>
            </p:nvSpPr>
            <p:spPr>
              <a:xfrm>
                <a:off x="2095500" y="5398692"/>
                <a:ext cx="1905000" cy="707886"/>
              </a:xfrm>
              <a:prstGeom prst="rect">
                <a:avLst/>
              </a:prstGeom>
              <a:noFill/>
            </p:spPr>
            <p:txBody>
              <a:bodyPr wrap="square" rtlCol="0">
                <a:spAutoFit/>
              </a:bodyPr>
              <a:lstStyle/>
              <a:p>
                <a:pPr algn="ctr"/>
                <a:r>
                  <a:rPr lang="en-US" sz="2000" dirty="0">
                    <a:solidFill>
                      <a:schemeClr val="bg1"/>
                    </a:solidFill>
                    <a:latin typeface="+mj-lt"/>
                  </a:rPr>
                  <a:t>LOCAL</a:t>
                </a:r>
              </a:p>
              <a:p>
                <a:pPr algn="ctr"/>
                <a:r>
                  <a:rPr lang="en-US" sz="2000" dirty="0">
                    <a:solidFill>
                      <a:schemeClr val="bg1"/>
                    </a:solidFill>
                    <a:latin typeface="+mj-lt"/>
                  </a:rPr>
                  <a:t>CABs</a:t>
                </a:r>
              </a:p>
            </p:txBody>
          </p:sp>
        </p:grpSp>
        <p:grpSp>
          <p:nvGrpSpPr>
            <p:cNvPr id="13" name="Group 12">
              <a:extLst>
                <a:ext uri="{FF2B5EF4-FFF2-40B4-BE49-F238E27FC236}">
                  <a16:creationId xmlns:a16="http://schemas.microsoft.com/office/drawing/2014/main" id="{CA1EF529-5EB9-4EE4-B5CE-1291A96773D3}"/>
                </a:ext>
              </a:extLst>
            </p:cNvPr>
            <p:cNvGrpSpPr/>
            <p:nvPr/>
          </p:nvGrpSpPr>
          <p:grpSpPr>
            <a:xfrm>
              <a:off x="5715000" y="4762035"/>
              <a:ext cx="1981200" cy="1981200"/>
              <a:chOff x="5689600" y="4762035"/>
              <a:chExt cx="1981200" cy="1981200"/>
            </a:xfrm>
          </p:grpSpPr>
          <p:sp>
            <p:nvSpPr>
              <p:cNvPr id="16" name="Oval 15">
                <a:extLst>
                  <a:ext uri="{FF2B5EF4-FFF2-40B4-BE49-F238E27FC236}">
                    <a16:creationId xmlns:a16="http://schemas.microsoft.com/office/drawing/2014/main" id="{E54E60D6-3149-4EA9-B02B-B080C2C76EF5}"/>
                  </a:ext>
                </a:extLst>
              </p:cNvPr>
              <p:cNvSpPr/>
              <p:nvPr/>
            </p:nvSpPr>
            <p:spPr>
              <a:xfrm>
                <a:off x="5689600" y="4762035"/>
                <a:ext cx="1981200" cy="1981200"/>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B77615F-CD36-4181-9602-5AC30B617B84}"/>
                  </a:ext>
                </a:extLst>
              </p:cNvPr>
              <p:cNvSpPr txBox="1"/>
              <p:nvPr/>
            </p:nvSpPr>
            <p:spPr>
              <a:xfrm>
                <a:off x="5765800" y="5398692"/>
                <a:ext cx="1905000" cy="707886"/>
              </a:xfrm>
              <a:prstGeom prst="rect">
                <a:avLst/>
              </a:prstGeom>
              <a:noFill/>
            </p:spPr>
            <p:txBody>
              <a:bodyPr wrap="square" rtlCol="0">
                <a:spAutoFit/>
              </a:bodyPr>
              <a:lstStyle/>
              <a:p>
                <a:pPr algn="ctr"/>
                <a:r>
                  <a:rPr lang="en-US" sz="2000" dirty="0">
                    <a:solidFill>
                      <a:schemeClr val="bg1"/>
                    </a:solidFill>
                    <a:latin typeface="+mj-lt"/>
                  </a:rPr>
                  <a:t>NETWORK</a:t>
                </a:r>
              </a:p>
              <a:p>
                <a:pPr algn="ctr"/>
                <a:r>
                  <a:rPr lang="en-US" sz="2000" dirty="0">
                    <a:solidFill>
                      <a:schemeClr val="bg1"/>
                    </a:solidFill>
                    <a:latin typeface="+mj-lt"/>
                  </a:rPr>
                  <a:t>INVOLVEMENT</a:t>
                </a:r>
              </a:p>
            </p:txBody>
          </p:sp>
        </p:grpSp>
        <p:sp>
          <p:nvSpPr>
            <p:cNvPr id="14" name="Left-Right Arrow 19">
              <a:extLst>
                <a:ext uri="{FF2B5EF4-FFF2-40B4-BE49-F238E27FC236}">
                  <a16:creationId xmlns:a16="http://schemas.microsoft.com/office/drawing/2014/main" id="{8A9C92F3-A7B3-4A36-8136-36C88AA3329E}"/>
                </a:ext>
              </a:extLst>
            </p:cNvPr>
            <p:cNvSpPr/>
            <p:nvPr/>
          </p:nvSpPr>
          <p:spPr>
            <a:xfrm>
              <a:off x="3001274" y="5410200"/>
              <a:ext cx="876300" cy="494835"/>
            </a:xfrm>
            <a:prstGeom prst="leftRightArrow">
              <a:avLst>
                <a:gd name="adj1" fmla="val 36054"/>
                <a:gd name="adj2" fmla="val 40702"/>
              </a:avLst>
            </a:prstGeom>
            <a:solidFill>
              <a:schemeClr val="bg2">
                <a:lumMod val="75000"/>
                <a:alpha val="65882"/>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Left-Right Arrow 22">
              <a:extLst>
                <a:ext uri="{FF2B5EF4-FFF2-40B4-BE49-F238E27FC236}">
                  <a16:creationId xmlns:a16="http://schemas.microsoft.com/office/drawing/2014/main" id="{CB5167C3-C9D6-4435-90A4-EBD82B71A87D}"/>
                </a:ext>
              </a:extLst>
            </p:cNvPr>
            <p:cNvSpPr/>
            <p:nvPr/>
          </p:nvSpPr>
          <p:spPr>
            <a:xfrm>
              <a:off x="5194986" y="5423387"/>
              <a:ext cx="876300" cy="494835"/>
            </a:xfrm>
            <a:prstGeom prst="leftRightArrow">
              <a:avLst>
                <a:gd name="adj1" fmla="val 36054"/>
                <a:gd name="adj2" fmla="val 40702"/>
              </a:avLst>
            </a:prstGeom>
            <a:solidFill>
              <a:schemeClr val="bg2">
                <a:lumMod val="75000"/>
                <a:alpha val="65882"/>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pic>
        <p:nvPicPr>
          <p:cNvPr id="23" name="Picture 22" descr="DSCN1251.JPG">
            <a:extLst>
              <a:ext uri="{FF2B5EF4-FFF2-40B4-BE49-F238E27FC236}">
                <a16:creationId xmlns:a16="http://schemas.microsoft.com/office/drawing/2014/main" id="{54C0D266-190A-4344-8272-BAFB4A5A6EE1}"/>
              </a:ext>
            </a:extLst>
          </p:cNvPr>
          <p:cNvPicPr>
            <a:picLocks noChangeAspect="1"/>
          </p:cNvPicPr>
          <p:nvPr/>
        </p:nvPicPr>
        <p:blipFill>
          <a:blip r:embed="rId3" cstate="print"/>
          <a:stretch>
            <a:fillRect/>
          </a:stretch>
        </p:blipFill>
        <p:spPr>
          <a:xfrm>
            <a:off x="6477000" y="1761678"/>
            <a:ext cx="3556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a:extLst>
              <a:ext uri="{FF2B5EF4-FFF2-40B4-BE49-F238E27FC236}">
                <a16:creationId xmlns:a16="http://schemas.microsoft.com/office/drawing/2014/main" id="{1B7CD42E-90D1-48E7-AA0F-E594399503E7}"/>
              </a:ext>
            </a:extLst>
          </p:cNvPr>
          <p:cNvSpPr txBox="1"/>
          <p:nvPr/>
        </p:nvSpPr>
        <p:spPr>
          <a:xfrm>
            <a:off x="6756400" y="1118303"/>
            <a:ext cx="3048000" cy="646331"/>
          </a:xfrm>
          <a:prstGeom prst="rect">
            <a:avLst/>
          </a:prstGeom>
          <a:noFill/>
        </p:spPr>
        <p:txBody>
          <a:bodyPr wrap="square" rtlCol="0">
            <a:spAutoFit/>
          </a:bodyPr>
          <a:lstStyle/>
          <a:p>
            <a:pPr algn="ctr"/>
            <a:r>
              <a:rPr lang="en-US" dirty="0"/>
              <a:t>Regional CAB Retreat, </a:t>
            </a:r>
          </a:p>
          <a:p>
            <a:pPr algn="ctr"/>
            <a:r>
              <a:rPr lang="en-US" dirty="0"/>
              <a:t>April 2010</a:t>
            </a:r>
          </a:p>
        </p:txBody>
      </p:sp>
      <p:sp>
        <p:nvSpPr>
          <p:cNvPr id="25" name="TextBox 24">
            <a:extLst>
              <a:ext uri="{FF2B5EF4-FFF2-40B4-BE49-F238E27FC236}">
                <a16:creationId xmlns:a16="http://schemas.microsoft.com/office/drawing/2014/main" id="{AB7D7680-3793-4754-9AE7-9C49BDAFA8C6}"/>
              </a:ext>
            </a:extLst>
          </p:cNvPr>
          <p:cNvSpPr txBox="1"/>
          <p:nvPr/>
        </p:nvSpPr>
        <p:spPr>
          <a:xfrm>
            <a:off x="2184400" y="1118303"/>
            <a:ext cx="3276600" cy="646331"/>
          </a:xfrm>
          <a:prstGeom prst="rect">
            <a:avLst/>
          </a:prstGeom>
          <a:noFill/>
        </p:spPr>
        <p:txBody>
          <a:bodyPr wrap="square" rtlCol="0">
            <a:spAutoFit/>
          </a:bodyPr>
          <a:lstStyle/>
          <a:p>
            <a:pPr algn="ctr"/>
            <a:r>
              <a:rPr lang="en-US" dirty="0"/>
              <a:t>HVTN Conference- Community Session, October 2013</a:t>
            </a:r>
          </a:p>
        </p:txBody>
      </p:sp>
      <p:pic>
        <p:nvPicPr>
          <p:cNvPr id="26" name="Picture 2" descr="J:\HVTN\Community_Education\~FGM_&amp;_HVTNConferences\October 2013- Cape Town\Photos\ConferencePhotos\131023-conference-clinics-3071.jpg">
            <a:extLst>
              <a:ext uri="{FF2B5EF4-FFF2-40B4-BE49-F238E27FC236}">
                <a16:creationId xmlns:a16="http://schemas.microsoft.com/office/drawing/2014/main" id="{FE7E1F76-9496-420C-BEA2-8497C634A79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23" t="5906" b="5906"/>
          <a:stretch/>
        </p:blipFill>
        <p:spPr bwMode="auto">
          <a:xfrm>
            <a:off x="2085388" y="1786416"/>
            <a:ext cx="3598451" cy="2645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95830996-6195-4E90-8B54-90C4DFEBBB64}"/>
              </a:ext>
            </a:extLst>
          </p:cNvPr>
          <p:cNvGrpSpPr/>
          <p:nvPr/>
        </p:nvGrpSpPr>
        <p:grpSpPr>
          <a:xfrm>
            <a:off x="2693256" y="4489807"/>
            <a:ext cx="6830888" cy="2353374"/>
            <a:chOff x="1371600" y="4762035"/>
            <a:chExt cx="6324600" cy="1981200"/>
          </a:xfrm>
        </p:grpSpPr>
        <p:grpSp>
          <p:nvGrpSpPr>
            <p:cNvPr id="28" name="Group 27">
              <a:extLst>
                <a:ext uri="{FF2B5EF4-FFF2-40B4-BE49-F238E27FC236}">
                  <a16:creationId xmlns:a16="http://schemas.microsoft.com/office/drawing/2014/main" id="{04278531-0B5B-433D-A8CA-EB2B5A67BB23}"/>
                </a:ext>
              </a:extLst>
            </p:cNvPr>
            <p:cNvGrpSpPr/>
            <p:nvPr/>
          </p:nvGrpSpPr>
          <p:grpSpPr>
            <a:xfrm>
              <a:off x="1371600" y="4762035"/>
              <a:ext cx="1981200" cy="1981200"/>
              <a:chOff x="209550" y="4762035"/>
              <a:chExt cx="1981200" cy="1981200"/>
            </a:xfrm>
          </p:grpSpPr>
          <p:sp>
            <p:nvSpPr>
              <p:cNvPr id="37" name="Oval 36">
                <a:extLst>
                  <a:ext uri="{FF2B5EF4-FFF2-40B4-BE49-F238E27FC236}">
                    <a16:creationId xmlns:a16="http://schemas.microsoft.com/office/drawing/2014/main" id="{BB01562F-5B20-4887-A7CB-A378A8DE7927}"/>
                  </a:ext>
                </a:extLst>
              </p:cNvPr>
              <p:cNvSpPr/>
              <p:nvPr/>
            </p:nvSpPr>
            <p:spPr>
              <a:xfrm>
                <a:off x="209550" y="4762035"/>
                <a:ext cx="1981200" cy="19812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32A0DE5-652D-47CA-B44D-53FD42727450}"/>
                  </a:ext>
                </a:extLst>
              </p:cNvPr>
              <p:cNvSpPr txBox="1"/>
              <p:nvPr/>
            </p:nvSpPr>
            <p:spPr>
              <a:xfrm>
                <a:off x="209550" y="5398692"/>
                <a:ext cx="1905000" cy="707886"/>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a:solidFill>
                      <a:schemeClr val="bg1"/>
                    </a:solidFill>
                    <a:latin typeface="+mj-lt"/>
                  </a:rPr>
                  <a:t>LOCAL</a:t>
                </a:r>
              </a:p>
              <a:p>
                <a:pPr algn="ctr"/>
                <a:r>
                  <a:rPr lang="en-US" sz="2000" dirty="0">
                    <a:solidFill>
                      <a:schemeClr val="bg1"/>
                    </a:solidFill>
                    <a:latin typeface="+mj-lt"/>
                  </a:rPr>
                  <a:t>COMMUNITIES</a:t>
                </a:r>
              </a:p>
            </p:txBody>
          </p:sp>
        </p:grpSp>
        <p:grpSp>
          <p:nvGrpSpPr>
            <p:cNvPr id="29" name="Group 28">
              <a:extLst>
                <a:ext uri="{FF2B5EF4-FFF2-40B4-BE49-F238E27FC236}">
                  <a16:creationId xmlns:a16="http://schemas.microsoft.com/office/drawing/2014/main" id="{0BB1C4AF-1730-48B0-B19E-726D5F64C6C3}"/>
                </a:ext>
              </a:extLst>
            </p:cNvPr>
            <p:cNvGrpSpPr/>
            <p:nvPr/>
          </p:nvGrpSpPr>
          <p:grpSpPr>
            <a:xfrm>
              <a:off x="3556686" y="4762035"/>
              <a:ext cx="1981200" cy="1981200"/>
              <a:chOff x="2057400" y="4762035"/>
              <a:chExt cx="1981200" cy="1981200"/>
            </a:xfrm>
          </p:grpSpPr>
          <p:sp>
            <p:nvSpPr>
              <p:cNvPr id="35" name="Oval 34">
                <a:extLst>
                  <a:ext uri="{FF2B5EF4-FFF2-40B4-BE49-F238E27FC236}">
                    <a16:creationId xmlns:a16="http://schemas.microsoft.com/office/drawing/2014/main" id="{19A3CE2A-F67D-4873-BA92-9A544BAB5C0B}"/>
                  </a:ext>
                </a:extLst>
              </p:cNvPr>
              <p:cNvSpPr/>
              <p:nvPr/>
            </p:nvSpPr>
            <p:spPr>
              <a:xfrm>
                <a:off x="2057400" y="4762035"/>
                <a:ext cx="1981200" cy="1981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766D4CA-691E-468D-BC04-B0D3DEE4670A}"/>
                  </a:ext>
                </a:extLst>
              </p:cNvPr>
              <p:cNvSpPr txBox="1"/>
              <p:nvPr/>
            </p:nvSpPr>
            <p:spPr>
              <a:xfrm>
                <a:off x="2095500" y="5398692"/>
                <a:ext cx="1905000" cy="707886"/>
              </a:xfrm>
              <a:prstGeom prst="rect">
                <a:avLst/>
              </a:prstGeom>
              <a:noFill/>
            </p:spPr>
            <p:txBody>
              <a:bodyPr wrap="square" rtlCol="0">
                <a:spAutoFit/>
              </a:bodyPr>
              <a:lstStyle/>
              <a:p>
                <a:pPr algn="ctr"/>
                <a:r>
                  <a:rPr lang="en-US" sz="2000" dirty="0">
                    <a:solidFill>
                      <a:schemeClr val="bg1"/>
                    </a:solidFill>
                    <a:latin typeface="+mj-lt"/>
                  </a:rPr>
                  <a:t>LOCAL</a:t>
                </a:r>
              </a:p>
              <a:p>
                <a:pPr algn="ctr"/>
                <a:r>
                  <a:rPr lang="en-US" sz="2000" dirty="0">
                    <a:solidFill>
                      <a:schemeClr val="bg1"/>
                    </a:solidFill>
                    <a:latin typeface="+mj-lt"/>
                  </a:rPr>
                  <a:t>CABs</a:t>
                </a:r>
              </a:p>
            </p:txBody>
          </p:sp>
        </p:grpSp>
        <p:grpSp>
          <p:nvGrpSpPr>
            <p:cNvPr id="30" name="Group 29">
              <a:extLst>
                <a:ext uri="{FF2B5EF4-FFF2-40B4-BE49-F238E27FC236}">
                  <a16:creationId xmlns:a16="http://schemas.microsoft.com/office/drawing/2014/main" id="{06939E18-6880-4C4A-99B1-E927FA7929ED}"/>
                </a:ext>
              </a:extLst>
            </p:cNvPr>
            <p:cNvGrpSpPr/>
            <p:nvPr/>
          </p:nvGrpSpPr>
          <p:grpSpPr>
            <a:xfrm>
              <a:off x="5715000" y="4762035"/>
              <a:ext cx="1981200" cy="1981200"/>
              <a:chOff x="5689600" y="4762035"/>
              <a:chExt cx="1981200" cy="1981200"/>
            </a:xfrm>
          </p:grpSpPr>
          <p:sp>
            <p:nvSpPr>
              <p:cNvPr id="33" name="Oval 32">
                <a:extLst>
                  <a:ext uri="{FF2B5EF4-FFF2-40B4-BE49-F238E27FC236}">
                    <a16:creationId xmlns:a16="http://schemas.microsoft.com/office/drawing/2014/main" id="{F635A859-EDCC-4EAF-A6BC-D104A96E15CC}"/>
                  </a:ext>
                </a:extLst>
              </p:cNvPr>
              <p:cNvSpPr/>
              <p:nvPr/>
            </p:nvSpPr>
            <p:spPr>
              <a:xfrm>
                <a:off x="5689600" y="4762035"/>
                <a:ext cx="1981200" cy="1981200"/>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9E1072F-75A6-4D14-A0AB-763927CFA9B0}"/>
                  </a:ext>
                </a:extLst>
              </p:cNvPr>
              <p:cNvSpPr txBox="1"/>
              <p:nvPr/>
            </p:nvSpPr>
            <p:spPr>
              <a:xfrm>
                <a:off x="5765800" y="5398692"/>
                <a:ext cx="1905000" cy="707886"/>
              </a:xfrm>
              <a:prstGeom prst="rect">
                <a:avLst/>
              </a:prstGeom>
              <a:noFill/>
            </p:spPr>
            <p:txBody>
              <a:bodyPr wrap="square" rtlCol="0">
                <a:spAutoFit/>
              </a:bodyPr>
              <a:lstStyle/>
              <a:p>
                <a:pPr algn="ctr"/>
                <a:r>
                  <a:rPr lang="en-US" sz="2000" dirty="0">
                    <a:solidFill>
                      <a:schemeClr val="bg1"/>
                    </a:solidFill>
                    <a:latin typeface="+mj-lt"/>
                  </a:rPr>
                  <a:t>NETWORK</a:t>
                </a:r>
              </a:p>
              <a:p>
                <a:pPr algn="ctr"/>
                <a:r>
                  <a:rPr lang="en-US" sz="2000" dirty="0">
                    <a:solidFill>
                      <a:schemeClr val="bg1"/>
                    </a:solidFill>
                    <a:latin typeface="+mj-lt"/>
                  </a:rPr>
                  <a:t>INVOLVEMENT</a:t>
                </a:r>
              </a:p>
            </p:txBody>
          </p:sp>
        </p:grpSp>
        <p:sp>
          <p:nvSpPr>
            <p:cNvPr id="31" name="Left-Right Arrow 19">
              <a:extLst>
                <a:ext uri="{FF2B5EF4-FFF2-40B4-BE49-F238E27FC236}">
                  <a16:creationId xmlns:a16="http://schemas.microsoft.com/office/drawing/2014/main" id="{3A7339B4-D5A4-4CD8-9849-4F7A0DCA7C6C}"/>
                </a:ext>
              </a:extLst>
            </p:cNvPr>
            <p:cNvSpPr/>
            <p:nvPr/>
          </p:nvSpPr>
          <p:spPr>
            <a:xfrm>
              <a:off x="3001274" y="5410200"/>
              <a:ext cx="876300" cy="494835"/>
            </a:xfrm>
            <a:prstGeom prst="leftRightArrow">
              <a:avLst>
                <a:gd name="adj1" fmla="val 36054"/>
                <a:gd name="adj2" fmla="val 40702"/>
              </a:avLst>
            </a:prstGeom>
            <a:solidFill>
              <a:schemeClr val="bg2">
                <a:lumMod val="75000"/>
                <a:alpha val="65882"/>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 name="Left-Right Arrow 22">
              <a:extLst>
                <a:ext uri="{FF2B5EF4-FFF2-40B4-BE49-F238E27FC236}">
                  <a16:creationId xmlns:a16="http://schemas.microsoft.com/office/drawing/2014/main" id="{55E3369F-51F8-4200-87B1-9653B212ECAC}"/>
                </a:ext>
              </a:extLst>
            </p:cNvPr>
            <p:cNvSpPr/>
            <p:nvPr/>
          </p:nvSpPr>
          <p:spPr>
            <a:xfrm>
              <a:off x="5194986" y="5423387"/>
              <a:ext cx="876300" cy="494835"/>
            </a:xfrm>
            <a:prstGeom prst="leftRightArrow">
              <a:avLst>
                <a:gd name="adj1" fmla="val 36054"/>
                <a:gd name="adj2" fmla="val 40702"/>
              </a:avLst>
            </a:prstGeom>
            <a:solidFill>
              <a:schemeClr val="bg2">
                <a:lumMod val="75000"/>
                <a:alpha val="65882"/>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
        <p:nvSpPr>
          <p:cNvPr id="39" name="Title 1">
            <a:extLst>
              <a:ext uri="{FF2B5EF4-FFF2-40B4-BE49-F238E27FC236}">
                <a16:creationId xmlns:a16="http://schemas.microsoft.com/office/drawing/2014/main" id="{062C3A61-F094-4ED7-AF7D-27D81DAD8861}"/>
              </a:ext>
            </a:extLst>
          </p:cNvPr>
          <p:cNvSpPr txBox="1">
            <a:spLocks/>
          </p:cNvSpPr>
          <p:nvPr/>
        </p:nvSpPr>
        <p:spPr>
          <a:xfrm>
            <a:off x="29110" y="181972"/>
            <a:ext cx="12133780" cy="114300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CAB connections to the Network &amp; each other</a:t>
            </a:r>
          </a:p>
        </p:txBody>
      </p:sp>
    </p:spTree>
    <p:extLst>
      <p:ext uri="{BB962C8B-B14F-4D97-AF65-F5344CB8AC3E}">
        <p14:creationId xmlns:p14="http://schemas.microsoft.com/office/powerpoint/2010/main" val="20993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A0BFD-C378-4A69-9BB0-CF5346A7F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333"/>
          <a:stretch/>
        </p:blipFill>
        <p:spPr>
          <a:xfrm>
            <a:off x="3591107" y="1389540"/>
            <a:ext cx="4552586" cy="5105696"/>
          </a:xfrm>
          <a:prstGeom prst="rect">
            <a:avLst/>
          </a:prstGeom>
        </p:spPr>
      </p:pic>
      <p:pic>
        <p:nvPicPr>
          <p:cNvPr id="3" name="Picture 2">
            <a:extLst>
              <a:ext uri="{FF2B5EF4-FFF2-40B4-BE49-F238E27FC236}">
                <a16:creationId xmlns:a16="http://schemas.microsoft.com/office/drawing/2014/main" id="{ACD0442E-971A-4717-AC6D-2AF2098F6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0141" y="4304872"/>
            <a:ext cx="564996" cy="564996"/>
          </a:xfrm>
          <a:prstGeom prst="rect">
            <a:avLst/>
          </a:prstGeom>
        </p:spPr>
      </p:pic>
      <p:pic>
        <p:nvPicPr>
          <p:cNvPr id="4" name="Picture 3">
            <a:extLst>
              <a:ext uri="{FF2B5EF4-FFF2-40B4-BE49-F238E27FC236}">
                <a16:creationId xmlns:a16="http://schemas.microsoft.com/office/drawing/2014/main" id="{31C80045-CF89-48CE-9D02-215FCFF9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8175" y="4178057"/>
            <a:ext cx="253630" cy="253630"/>
          </a:xfrm>
          <a:prstGeom prst="rect">
            <a:avLst/>
          </a:prstGeom>
        </p:spPr>
      </p:pic>
      <p:pic>
        <p:nvPicPr>
          <p:cNvPr id="5" name="Picture 4">
            <a:extLst>
              <a:ext uri="{FF2B5EF4-FFF2-40B4-BE49-F238E27FC236}">
                <a16:creationId xmlns:a16="http://schemas.microsoft.com/office/drawing/2014/main" id="{66920533-3476-4CD5-B0E0-0F345D6DB3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4606" y="5155350"/>
            <a:ext cx="253630" cy="253630"/>
          </a:xfrm>
          <a:prstGeom prst="rect">
            <a:avLst/>
          </a:prstGeom>
        </p:spPr>
      </p:pic>
      <p:pic>
        <p:nvPicPr>
          <p:cNvPr id="6" name="Picture 5">
            <a:extLst>
              <a:ext uri="{FF2B5EF4-FFF2-40B4-BE49-F238E27FC236}">
                <a16:creationId xmlns:a16="http://schemas.microsoft.com/office/drawing/2014/main" id="{7F05717B-40C5-439F-B4DD-D2CADC70E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1326" y="4999233"/>
            <a:ext cx="253630" cy="253630"/>
          </a:xfrm>
          <a:prstGeom prst="rect">
            <a:avLst/>
          </a:prstGeom>
        </p:spPr>
      </p:pic>
      <p:pic>
        <p:nvPicPr>
          <p:cNvPr id="7" name="Picture 6">
            <a:extLst>
              <a:ext uri="{FF2B5EF4-FFF2-40B4-BE49-F238E27FC236}">
                <a16:creationId xmlns:a16="http://schemas.microsoft.com/office/drawing/2014/main" id="{788B6466-54AB-4D7C-8802-134A930BC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9815" y="3180023"/>
            <a:ext cx="253630" cy="253630"/>
          </a:xfrm>
          <a:prstGeom prst="rect">
            <a:avLst/>
          </a:prstGeom>
        </p:spPr>
      </p:pic>
      <p:pic>
        <p:nvPicPr>
          <p:cNvPr id="8" name="Picture 7">
            <a:extLst>
              <a:ext uri="{FF2B5EF4-FFF2-40B4-BE49-F238E27FC236}">
                <a16:creationId xmlns:a16="http://schemas.microsoft.com/office/drawing/2014/main" id="{352BD67A-1516-4B4B-86F9-D02BE2C7B7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543" y="3865823"/>
            <a:ext cx="253630" cy="253630"/>
          </a:xfrm>
          <a:prstGeom prst="rect">
            <a:avLst/>
          </a:prstGeom>
        </p:spPr>
      </p:pic>
      <p:pic>
        <p:nvPicPr>
          <p:cNvPr id="9" name="Picture 8">
            <a:extLst>
              <a:ext uri="{FF2B5EF4-FFF2-40B4-BE49-F238E27FC236}">
                <a16:creationId xmlns:a16="http://schemas.microsoft.com/office/drawing/2014/main" id="{9D986BC9-4C38-4F5D-A5A5-751FBDDD75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7509" y="5549657"/>
            <a:ext cx="253630" cy="253630"/>
          </a:xfrm>
          <a:prstGeom prst="rect">
            <a:avLst/>
          </a:prstGeom>
        </p:spPr>
      </p:pic>
      <p:sp>
        <p:nvSpPr>
          <p:cNvPr id="11" name="Title 4">
            <a:extLst>
              <a:ext uri="{FF2B5EF4-FFF2-40B4-BE49-F238E27FC236}">
                <a16:creationId xmlns:a16="http://schemas.microsoft.com/office/drawing/2014/main" id="{F1BA25F2-23ED-4E2B-BE6D-BAC8C9DA655F}"/>
              </a:ext>
            </a:extLst>
          </p:cNvPr>
          <p:cNvSpPr>
            <a:spLocks noGrp="1"/>
          </p:cNvSpPr>
          <p:nvPr>
            <p:ph type="title"/>
          </p:nvPr>
        </p:nvSpPr>
        <p:spPr>
          <a:xfrm>
            <a:off x="9392324" y="4355824"/>
            <a:ext cx="2664417" cy="634848"/>
          </a:xfrm>
        </p:spPr>
        <p:txBody>
          <a:bodyPr>
            <a:normAutofit fontScale="90000"/>
          </a:bodyPr>
          <a:lstStyle/>
          <a:p>
            <a:pPr algn="l"/>
            <a:r>
              <a:rPr lang="en-US" sz="2000" dirty="0">
                <a:solidFill>
                  <a:srgbClr val="FFAF01"/>
                </a:solidFill>
                <a:latin typeface="+mn-lt"/>
              </a:rPr>
              <a:t>Indicates CAB  involvement</a:t>
            </a:r>
          </a:p>
        </p:txBody>
      </p:sp>
      <p:pic>
        <p:nvPicPr>
          <p:cNvPr id="12" name="Picture 11">
            <a:extLst>
              <a:ext uri="{FF2B5EF4-FFF2-40B4-BE49-F238E27FC236}">
                <a16:creationId xmlns:a16="http://schemas.microsoft.com/office/drawing/2014/main" id="{15B1C003-A1FF-4754-92A6-FC0C49FCC0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784" y="2871134"/>
            <a:ext cx="253630" cy="253630"/>
          </a:xfrm>
          <a:prstGeom prst="rect">
            <a:avLst/>
          </a:prstGeom>
        </p:spPr>
      </p:pic>
      <p:pic>
        <p:nvPicPr>
          <p:cNvPr id="13" name="Picture 12">
            <a:extLst>
              <a:ext uri="{FF2B5EF4-FFF2-40B4-BE49-F238E27FC236}">
                <a16:creationId xmlns:a16="http://schemas.microsoft.com/office/drawing/2014/main" id="{FF59537E-A7E2-4C8A-B80F-05A4CA7580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406" y="3267374"/>
            <a:ext cx="253630" cy="253630"/>
          </a:xfrm>
          <a:prstGeom prst="rect">
            <a:avLst/>
          </a:prstGeom>
        </p:spPr>
      </p:pic>
      <p:pic>
        <p:nvPicPr>
          <p:cNvPr id="14" name="Picture 13">
            <a:extLst>
              <a:ext uri="{FF2B5EF4-FFF2-40B4-BE49-F238E27FC236}">
                <a16:creationId xmlns:a16="http://schemas.microsoft.com/office/drawing/2014/main" id="{471D6EC3-B47A-453F-821B-5EB35B08F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566" y="2558900"/>
            <a:ext cx="253630" cy="253630"/>
          </a:xfrm>
          <a:prstGeom prst="rect">
            <a:avLst/>
          </a:prstGeom>
        </p:spPr>
      </p:pic>
      <p:sp>
        <p:nvSpPr>
          <p:cNvPr id="15" name="Title 1">
            <a:extLst>
              <a:ext uri="{FF2B5EF4-FFF2-40B4-BE49-F238E27FC236}">
                <a16:creationId xmlns:a16="http://schemas.microsoft.com/office/drawing/2014/main" id="{68FF44BF-4E14-4EB6-A831-4E70BDB09336}"/>
              </a:ext>
            </a:extLst>
          </p:cNvPr>
          <p:cNvSpPr txBox="1">
            <a:spLocks/>
          </p:cNvSpPr>
          <p:nvPr/>
        </p:nvSpPr>
        <p:spPr>
          <a:xfrm>
            <a:off x="29110" y="181972"/>
            <a:ext cx="1213378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HVTN organizational structure</a:t>
            </a:r>
          </a:p>
        </p:txBody>
      </p:sp>
    </p:spTree>
    <p:extLst>
      <p:ext uri="{BB962C8B-B14F-4D97-AF65-F5344CB8AC3E}">
        <p14:creationId xmlns:p14="http://schemas.microsoft.com/office/powerpoint/2010/main" val="150259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563-688F-4A84-8BB6-7821D8C0FEFC}"/>
              </a:ext>
            </a:extLst>
          </p:cNvPr>
          <p:cNvSpPr>
            <a:spLocks noGrp="1"/>
          </p:cNvSpPr>
          <p:nvPr>
            <p:ph type="title"/>
          </p:nvPr>
        </p:nvSpPr>
        <p:spPr>
          <a:xfrm>
            <a:off x="1981200" y="225175"/>
            <a:ext cx="8229600" cy="1143000"/>
          </a:xfrm>
        </p:spPr>
        <p:txBody>
          <a:bodyPr/>
          <a:lstStyle/>
          <a:p>
            <a:r>
              <a:rPr lang="en-US" dirty="0"/>
              <a:t>CAB input at a Network level</a:t>
            </a:r>
          </a:p>
        </p:txBody>
      </p:sp>
      <p:sp>
        <p:nvSpPr>
          <p:cNvPr id="3" name="Content Placeholder 2">
            <a:extLst>
              <a:ext uri="{FF2B5EF4-FFF2-40B4-BE49-F238E27FC236}">
                <a16:creationId xmlns:a16="http://schemas.microsoft.com/office/drawing/2014/main" id="{47FDD416-634F-47E8-94C4-2CD069F4AE90}"/>
              </a:ext>
            </a:extLst>
          </p:cNvPr>
          <p:cNvSpPr>
            <a:spLocks noGrp="1"/>
          </p:cNvSpPr>
          <p:nvPr>
            <p:ph sz="quarter" idx="1"/>
          </p:nvPr>
        </p:nvSpPr>
        <p:spPr>
          <a:xfrm>
            <a:off x="2057400" y="1291975"/>
            <a:ext cx="3733790" cy="4495800"/>
          </a:xfrm>
        </p:spPr>
        <p:txBody>
          <a:bodyPr/>
          <a:lstStyle/>
          <a:p>
            <a:r>
              <a:rPr lang="en-US" dirty="0"/>
              <a:t>Participant’s Bill of Rights and Responsibilities (PBORR)</a:t>
            </a:r>
          </a:p>
          <a:p>
            <a:r>
              <a:rPr lang="en-US" dirty="0"/>
              <a:t>Transgender Working Group</a:t>
            </a:r>
          </a:p>
        </p:txBody>
      </p:sp>
      <p:pic>
        <p:nvPicPr>
          <p:cNvPr id="4" name="Picture 2">
            <a:extLst>
              <a:ext uri="{FF2B5EF4-FFF2-40B4-BE49-F238E27FC236}">
                <a16:creationId xmlns:a16="http://schemas.microsoft.com/office/drawing/2014/main" id="{6311D97E-A4EE-4C6D-9152-0784628A79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07" t="17075" r="21898" b="5969"/>
          <a:stretch/>
        </p:blipFill>
        <p:spPr bwMode="auto">
          <a:xfrm>
            <a:off x="6019800" y="1368175"/>
            <a:ext cx="4878112" cy="519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J:\HVTN\Community_Education\~FGM_&amp;_HVTNConferences\May 2012\FGM Photos_May 2012\Community Photos 072.jpg">
            <a:extLst>
              <a:ext uri="{FF2B5EF4-FFF2-40B4-BE49-F238E27FC236}">
                <a16:creationId xmlns:a16="http://schemas.microsoft.com/office/drawing/2014/main" id="{F2CA55CA-F54C-496C-A772-A4A12BEB031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7493" r="43013"/>
          <a:stretch/>
        </p:blipFill>
        <p:spPr bwMode="auto">
          <a:xfrm>
            <a:off x="2209800" y="4753964"/>
            <a:ext cx="1600200" cy="1948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E9FE4E-A52C-4A43-A3B4-E8759CC52BC3}"/>
              </a:ext>
            </a:extLst>
          </p:cNvPr>
          <p:cNvSpPr txBox="1"/>
          <p:nvPr/>
        </p:nvSpPr>
        <p:spPr>
          <a:xfrm>
            <a:off x="4114800" y="5330575"/>
            <a:ext cx="1600200" cy="7620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7" name="TextBox 6">
            <a:extLst>
              <a:ext uri="{FF2B5EF4-FFF2-40B4-BE49-F238E27FC236}">
                <a16:creationId xmlns:a16="http://schemas.microsoft.com/office/drawing/2014/main" id="{1A72A2E4-F12F-4250-82C2-C467AFEFE3BB}"/>
              </a:ext>
            </a:extLst>
          </p:cNvPr>
          <p:cNvSpPr txBox="1"/>
          <p:nvPr/>
        </p:nvSpPr>
        <p:spPr>
          <a:xfrm>
            <a:off x="3886200" y="4949575"/>
            <a:ext cx="2057400" cy="1600200"/>
          </a:xfrm>
          <a:prstGeom prst="rect">
            <a:avLst/>
          </a:prstGeom>
        </p:spPr>
        <p:txBody>
          <a:bodyPr vert="horz" wrap="square" lIns="91440" tIns="45720" rIns="91440" bIns="45720" rtlCol="0">
            <a:normAutofit fontScale="85000" lnSpcReduction="20000"/>
          </a:bodyPr>
          <a:lstStyle/>
          <a:p>
            <a:r>
              <a:rPr lang="en-US" sz="1600" dirty="0">
                <a:solidFill>
                  <a:srgbClr val="6BAAE4"/>
                </a:solidFill>
              </a:rPr>
              <a:t>One of several HVTN conference workshops focusing on better understanding how to better welcome and serve transgender participants in HVTN studies</a:t>
            </a:r>
          </a:p>
        </p:txBody>
      </p:sp>
    </p:spTree>
    <p:extLst>
      <p:ext uri="{BB962C8B-B14F-4D97-AF65-F5344CB8AC3E}">
        <p14:creationId xmlns:p14="http://schemas.microsoft.com/office/powerpoint/2010/main" val="209891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C0E97-07D3-457A-BD7E-D10DA41605E0}"/>
              </a:ext>
            </a:extLst>
          </p:cNvPr>
          <p:cNvSpPr>
            <a:spLocks noGrp="1"/>
          </p:cNvSpPr>
          <p:nvPr>
            <p:ph type="title"/>
          </p:nvPr>
        </p:nvSpPr>
        <p:spPr>
          <a:xfrm>
            <a:off x="1828800" y="205581"/>
            <a:ext cx="8229600" cy="1143000"/>
          </a:xfrm>
        </p:spPr>
        <p:txBody>
          <a:bodyPr/>
          <a:lstStyle/>
          <a:p>
            <a:r>
              <a:rPr lang="en-US" dirty="0"/>
              <a:t>Topics</a:t>
            </a:r>
          </a:p>
        </p:txBody>
      </p:sp>
      <p:sp>
        <p:nvSpPr>
          <p:cNvPr id="5" name="Content Placeholder 2">
            <a:extLst>
              <a:ext uri="{FF2B5EF4-FFF2-40B4-BE49-F238E27FC236}">
                <a16:creationId xmlns:a16="http://schemas.microsoft.com/office/drawing/2014/main" id="{A81D60BB-7E5E-4785-9CD8-553FE85DEFEC}"/>
              </a:ext>
            </a:extLst>
          </p:cNvPr>
          <p:cNvSpPr>
            <a:spLocks noGrp="1"/>
          </p:cNvSpPr>
          <p:nvPr>
            <p:ph idx="1"/>
          </p:nvPr>
        </p:nvSpPr>
        <p:spPr>
          <a:xfrm>
            <a:off x="1981200" y="1348581"/>
            <a:ext cx="8229600" cy="4525963"/>
          </a:xfrm>
        </p:spPr>
        <p:txBody>
          <a:bodyPr/>
          <a:lstStyle/>
          <a:p>
            <a:r>
              <a:rPr lang="en-US" sz="3200" dirty="0"/>
              <a:t>What is a Community Advisory Board (CAB) and why do they exist ? </a:t>
            </a:r>
          </a:p>
          <a:p>
            <a:r>
              <a:rPr lang="en-US" sz="3200" dirty="0"/>
              <a:t>How does the HVTN involve CABs? </a:t>
            </a:r>
          </a:p>
          <a:p>
            <a:r>
              <a:rPr lang="en-US" sz="3200" dirty="0"/>
              <a:t>Getting started, forming a CAB </a:t>
            </a:r>
          </a:p>
          <a:p>
            <a:r>
              <a:rPr lang="en-US" sz="3200" dirty="0"/>
              <a:t>Ongoing CAB education, roles and responsibilities.</a:t>
            </a:r>
          </a:p>
          <a:p>
            <a:r>
              <a:rPr lang="en-US" sz="3200" dirty="0"/>
              <a:t>Site support for CABS</a:t>
            </a:r>
          </a:p>
          <a:p>
            <a:endParaRPr lang="en-US" sz="3200" dirty="0"/>
          </a:p>
        </p:txBody>
      </p:sp>
    </p:spTree>
    <p:extLst>
      <p:ext uri="{BB962C8B-B14F-4D97-AF65-F5344CB8AC3E}">
        <p14:creationId xmlns:p14="http://schemas.microsoft.com/office/powerpoint/2010/main" val="354720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5C59-3C8E-4383-8610-7DA29E135ECC}"/>
              </a:ext>
            </a:extLst>
          </p:cNvPr>
          <p:cNvSpPr>
            <a:spLocks noGrp="1"/>
          </p:cNvSpPr>
          <p:nvPr>
            <p:ph type="title"/>
          </p:nvPr>
        </p:nvSpPr>
        <p:spPr>
          <a:xfrm>
            <a:off x="2940121" y="143799"/>
            <a:ext cx="6311758" cy="1143000"/>
          </a:xfrm>
        </p:spPr>
        <p:txBody>
          <a:bodyPr/>
          <a:lstStyle/>
          <a:p>
            <a:pPr algn="l"/>
            <a:r>
              <a:rPr lang="en-US" dirty="0"/>
              <a:t>CAB input (continued)</a:t>
            </a:r>
          </a:p>
        </p:txBody>
      </p:sp>
      <p:sp>
        <p:nvSpPr>
          <p:cNvPr id="3" name="Content Placeholder 2">
            <a:extLst>
              <a:ext uri="{FF2B5EF4-FFF2-40B4-BE49-F238E27FC236}">
                <a16:creationId xmlns:a16="http://schemas.microsoft.com/office/drawing/2014/main" id="{8B278326-3188-4EA9-A62A-BF2F7F20BDEF}"/>
              </a:ext>
            </a:extLst>
          </p:cNvPr>
          <p:cNvSpPr>
            <a:spLocks noGrp="1"/>
          </p:cNvSpPr>
          <p:nvPr>
            <p:ph sz="quarter" idx="1"/>
          </p:nvPr>
        </p:nvSpPr>
        <p:spPr>
          <a:xfrm>
            <a:off x="2447818" y="1625958"/>
            <a:ext cx="5562600" cy="4495800"/>
          </a:xfrm>
        </p:spPr>
        <p:txBody>
          <a:bodyPr>
            <a:normAutofit lnSpcReduction="10000"/>
          </a:bodyPr>
          <a:lstStyle/>
          <a:p>
            <a:r>
              <a:rPr lang="en-US" dirty="0"/>
              <a:t>Ethical Considerations in Biomedical HIV Prevention Trials- network improvements based on guidance document</a:t>
            </a:r>
          </a:p>
          <a:p>
            <a:r>
              <a:rPr lang="en-US" dirty="0"/>
              <a:t>How/who to educate and inform about Vaccine-Induced </a:t>
            </a:r>
            <a:r>
              <a:rPr lang="en-US" dirty="0" err="1"/>
              <a:t>Seropositivity</a:t>
            </a:r>
            <a:r>
              <a:rPr lang="en-US" dirty="0"/>
              <a:t> (VISP).</a:t>
            </a:r>
          </a:p>
          <a:p>
            <a:endParaRPr lang="en-US" dirty="0"/>
          </a:p>
        </p:txBody>
      </p:sp>
      <p:pic>
        <p:nvPicPr>
          <p:cNvPr id="4" name="Picture 4">
            <a:extLst>
              <a:ext uri="{FF2B5EF4-FFF2-40B4-BE49-F238E27FC236}">
                <a16:creationId xmlns:a16="http://schemas.microsoft.com/office/drawing/2014/main" id="{A8CC98D9-5C93-4C09-A93B-EA5A6CB424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43" t="13251" r="31288" b="5815"/>
          <a:stretch/>
        </p:blipFill>
        <p:spPr bwMode="auto">
          <a:xfrm>
            <a:off x="9113179" y="1286799"/>
            <a:ext cx="1695774" cy="23847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BAC2A5F8-D95D-435B-A1E2-2601A027D5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90" t="8326" r="5892" b="9102"/>
          <a:stretch/>
        </p:blipFill>
        <p:spPr bwMode="auto">
          <a:xfrm>
            <a:off x="7536132" y="3759558"/>
            <a:ext cx="3674686"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7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8D5CADE-FA1E-4B99-9B91-90C4A91D3CDE}"/>
              </a:ext>
            </a:extLst>
          </p:cNvPr>
          <p:cNvSpPr>
            <a:spLocks noGrp="1"/>
          </p:cNvSpPr>
          <p:nvPr>
            <p:ph type="sldNum" sz="quarter" idx="12"/>
          </p:nvPr>
        </p:nvSpPr>
        <p:spPr>
          <a:xfrm>
            <a:off x="5869523" y="7547403"/>
            <a:ext cx="806450" cy="365125"/>
          </a:xfrm>
        </p:spPr>
        <p:txBody>
          <a:bodyPr/>
          <a:lstStyle/>
          <a:p>
            <a:pPr>
              <a:defRPr/>
            </a:pPr>
            <a:fld id="{19AA18CF-6252-4D60-9805-DE4ED23A62F0}" type="slidenum">
              <a:rPr lang="en-US" smtClean="0"/>
              <a:pPr>
                <a:defRPr/>
              </a:pPr>
              <a:t>21</a:t>
            </a:fld>
            <a:endParaRPr lang="en-US" dirty="0"/>
          </a:p>
        </p:txBody>
      </p:sp>
      <p:pic>
        <p:nvPicPr>
          <p:cNvPr id="4" name="Picture 2" descr="C:\Users\gmeyer\Desktop\Photos\RSA Dec 2013\WorkshopPhotos\IMG_1356.JPG">
            <a:extLst>
              <a:ext uri="{FF2B5EF4-FFF2-40B4-BE49-F238E27FC236}">
                <a16:creationId xmlns:a16="http://schemas.microsoft.com/office/drawing/2014/main" id="{1C1432FF-2249-4D48-9682-9D9F184BC16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5014" b="15014"/>
          <a:stretch/>
        </p:blipFill>
        <p:spPr bwMode="auto">
          <a:xfrm>
            <a:off x="1952090" y="1310982"/>
            <a:ext cx="8650840" cy="454169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33A4C1B-C290-4C45-8200-CC15A92CB891}"/>
              </a:ext>
            </a:extLst>
          </p:cNvPr>
          <p:cNvSpPr txBox="1">
            <a:spLocks/>
          </p:cNvSpPr>
          <p:nvPr/>
        </p:nvSpPr>
        <p:spPr>
          <a:xfrm>
            <a:off x="2940121" y="143799"/>
            <a:ext cx="6311758"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l"/>
            <a:r>
              <a:rPr lang="en-US" dirty="0"/>
              <a:t>Staff support for CABs</a:t>
            </a:r>
          </a:p>
        </p:txBody>
      </p:sp>
      <p:sp>
        <p:nvSpPr>
          <p:cNvPr id="7" name="Title 6">
            <a:extLst>
              <a:ext uri="{FF2B5EF4-FFF2-40B4-BE49-F238E27FC236}">
                <a16:creationId xmlns:a16="http://schemas.microsoft.com/office/drawing/2014/main" id="{19D1D258-8F0D-4263-B05B-E844BDF930D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8915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56796F-53D1-4EC1-A447-FA521F39D4DE}"/>
              </a:ext>
            </a:extLst>
          </p:cNvPr>
          <p:cNvSpPr>
            <a:spLocks noGrp="1" noChangeArrowheads="1"/>
          </p:cNvSpPr>
          <p:nvPr>
            <p:ph type="title"/>
          </p:nvPr>
        </p:nvSpPr>
        <p:spPr>
          <a:xfrm>
            <a:off x="1981200" y="121580"/>
            <a:ext cx="8229600" cy="1143000"/>
          </a:xfrm>
        </p:spPr>
        <p:txBody>
          <a:bodyPr/>
          <a:lstStyle/>
          <a:p>
            <a:r>
              <a:rPr lang="en-US" altLang="en-US" dirty="0"/>
              <a:t>Role of the CAB liaison</a:t>
            </a:r>
          </a:p>
        </p:txBody>
      </p:sp>
      <p:sp>
        <p:nvSpPr>
          <p:cNvPr id="3" name="Rectangle 3">
            <a:extLst>
              <a:ext uri="{FF2B5EF4-FFF2-40B4-BE49-F238E27FC236}">
                <a16:creationId xmlns:a16="http://schemas.microsoft.com/office/drawing/2014/main" id="{18669707-C50D-40AA-B00D-EBD38A180087}"/>
              </a:ext>
            </a:extLst>
          </p:cNvPr>
          <p:cNvSpPr>
            <a:spLocks noGrp="1" noChangeArrowheads="1"/>
          </p:cNvSpPr>
          <p:nvPr>
            <p:ph idx="1"/>
          </p:nvPr>
        </p:nvSpPr>
        <p:spPr>
          <a:xfrm>
            <a:off x="1981200" y="1577744"/>
            <a:ext cx="5505452" cy="4525963"/>
          </a:xfrm>
        </p:spPr>
        <p:txBody>
          <a:bodyPr>
            <a:normAutofit/>
          </a:bodyPr>
          <a:lstStyle/>
          <a:p>
            <a:r>
              <a:rPr lang="en-US" altLang="en-US" sz="2200" dirty="0"/>
              <a:t>Provide direct support to CAB members</a:t>
            </a:r>
          </a:p>
          <a:p>
            <a:r>
              <a:rPr lang="en-US" altLang="en-US" sz="2200" dirty="0"/>
              <a:t>Be a resource so CAB members can access technical expertise</a:t>
            </a:r>
          </a:p>
          <a:p>
            <a:r>
              <a:rPr lang="en-US" altLang="en-US" sz="2200" dirty="0"/>
              <a:t>Coordinate orientations and trainings for CAB members</a:t>
            </a:r>
          </a:p>
          <a:p>
            <a:r>
              <a:rPr lang="en-US" altLang="en-US" sz="2200" dirty="0"/>
              <a:t>Serve as a point of contact for both CAB and staff, channeling communications and questions as appropriate </a:t>
            </a:r>
          </a:p>
          <a:p>
            <a:r>
              <a:rPr lang="en-US" altLang="en-US" sz="2200" dirty="0"/>
              <a:t>Seek CAB input regarding materials and work plans and any planned events</a:t>
            </a:r>
          </a:p>
        </p:txBody>
      </p:sp>
      <p:pic>
        <p:nvPicPr>
          <p:cNvPr id="4" name="Picture 2" descr="J:\HVTN\Community_Education\~FGM_&amp;_HVTNConferences\October 2013- Cape Town\Photos\ConferencePhotos\131023-conference-clinics-3060.jpg">
            <a:extLst>
              <a:ext uri="{FF2B5EF4-FFF2-40B4-BE49-F238E27FC236}">
                <a16:creationId xmlns:a16="http://schemas.microsoft.com/office/drawing/2014/main" id="{BFA751A2-D8BC-4143-825B-080ACD6356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652" y="1607908"/>
            <a:ext cx="28575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5E50E3-AC1E-4FF5-B7D9-56CE5BCA0B6B}"/>
              </a:ext>
            </a:extLst>
          </p:cNvPr>
          <p:cNvSpPr txBox="1"/>
          <p:nvPr/>
        </p:nvSpPr>
        <p:spPr>
          <a:xfrm>
            <a:off x="7486652" y="3589107"/>
            <a:ext cx="2952748" cy="990600"/>
          </a:xfrm>
          <a:prstGeom prst="rect">
            <a:avLst/>
          </a:prstGeom>
        </p:spPr>
        <p:txBody>
          <a:bodyPr vert="horz" wrap="square" lIns="91440" tIns="45720" rIns="91440" bIns="45720" rtlCol="0">
            <a:normAutofit fontScale="77500" lnSpcReduction="20000"/>
          </a:bodyPr>
          <a:lstStyle/>
          <a:p>
            <a:r>
              <a:rPr lang="en-US" sz="1600" dirty="0">
                <a:solidFill>
                  <a:srgbClr val="6BAAE4"/>
                </a:solidFill>
              </a:rPr>
              <a:t>Community liaison staff from the Aurum site in Klerksdorp (left), and the University of Cape Town site in </a:t>
            </a:r>
            <a:r>
              <a:rPr lang="en-US" sz="1600" dirty="0" err="1">
                <a:solidFill>
                  <a:srgbClr val="6BAAE4"/>
                </a:solidFill>
              </a:rPr>
              <a:t>Nyanga</a:t>
            </a:r>
            <a:r>
              <a:rPr lang="en-US" sz="1600" dirty="0">
                <a:solidFill>
                  <a:srgbClr val="6BAAE4"/>
                </a:solidFill>
              </a:rPr>
              <a:t>/Crossroads (right). Both work to facilitate CAB participation at their sites. </a:t>
            </a:r>
          </a:p>
        </p:txBody>
      </p:sp>
    </p:spTree>
    <p:extLst>
      <p:ext uri="{BB962C8B-B14F-4D97-AF65-F5344CB8AC3E}">
        <p14:creationId xmlns:p14="http://schemas.microsoft.com/office/powerpoint/2010/main" val="22483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2D23FF-078F-4449-9BD3-2DDBEE8C4798}"/>
              </a:ext>
            </a:extLst>
          </p:cNvPr>
          <p:cNvSpPr>
            <a:spLocks noGrp="1" noChangeArrowheads="1"/>
          </p:cNvSpPr>
          <p:nvPr>
            <p:ph type="title"/>
          </p:nvPr>
        </p:nvSpPr>
        <p:spPr>
          <a:xfrm>
            <a:off x="1981200" y="130139"/>
            <a:ext cx="8229600" cy="1143000"/>
          </a:xfrm>
        </p:spPr>
        <p:txBody>
          <a:bodyPr/>
          <a:lstStyle/>
          <a:p>
            <a:r>
              <a:rPr lang="en-US" altLang="en-US" dirty="0"/>
              <a:t>Role of the clinic staff</a:t>
            </a:r>
            <a:endParaRPr lang="en-US" altLang="en-US" b="0" dirty="0"/>
          </a:p>
        </p:txBody>
      </p:sp>
      <p:sp>
        <p:nvSpPr>
          <p:cNvPr id="3" name="Rectangle 3">
            <a:extLst>
              <a:ext uri="{FF2B5EF4-FFF2-40B4-BE49-F238E27FC236}">
                <a16:creationId xmlns:a16="http://schemas.microsoft.com/office/drawing/2014/main" id="{091DA413-B0D6-414E-A1E5-C6A621C0AA9A}"/>
              </a:ext>
            </a:extLst>
          </p:cNvPr>
          <p:cNvSpPr txBox="1">
            <a:spLocks noChangeArrowheads="1"/>
          </p:cNvSpPr>
          <p:nvPr/>
        </p:nvSpPr>
        <p:spPr>
          <a:xfrm>
            <a:off x="1981200" y="1601788"/>
            <a:ext cx="8169275" cy="501015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120000"/>
              </a:lnSpc>
            </a:pPr>
            <a:r>
              <a:rPr lang="en-US" altLang="en-US" sz="2400" dirty="0"/>
              <a:t>Serve as a resource for information regarding ongoing and planned studies, including new procedures</a:t>
            </a:r>
          </a:p>
          <a:p>
            <a:pPr marL="533400" indent="-533400">
              <a:lnSpc>
                <a:spcPct val="120000"/>
              </a:lnSpc>
            </a:pPr>
            <a:r>
              <a:rPr lang="en-US" altLang="en-US" sz="2400" dirty="0"/>
              <a:t>Translate</a:t>
            </a:r>
            <a:r>
              <a:rPr lang="en-US" altLang="en-US" sz="2400" b="1" dirty="0"/>
              <a:t> </a:t>
            </a:r>
            <a:r>
              <a:rPr lang="en-US" altLang="en-US" sz="2400" dirty="0"/>
              <a:t>science into lay language</a:t>
            </a:r>
          </a:p>
          <a:p>
            <a:pPr marL="533400" indent="-533400">
              <a:lnSpc>
                <a:spcPct val="120000"/>
              </a:lnSpc>
            </a:pPr>
            <a:r>
              <a:rPr lang="en-US" altLang="en-US" sz="2400" dirty="0"/>
              <a:t>Seek community input on clinic activities, such as the informed consent process</a:t>
            </a:r>
          </a:p>
          <a:p>
            <a:pPr marL="533400" indent="-533400">
              <a:lnSpc>
                <a:spcPct val="120000"/>
              </a:lnSpc>
            </a:pPr>
            <a:r>
              <a:rPr lang="en-US" altLang="en-US" sz="2400" dirty="0"/>
              <a:t>Seek community input regarding understandable language, local dialects/slang, and cultural sensitivity</a:t>
            </a:r>
            <a:endParaRPr lang="en-US" altLang="en-US" sz="2400" b="1" dirty="0"/>
          </a:p>
        </p:txBody>
      </p:sp>
    </p:spTree>
    <p:extLst>
      <p:ext uri="{BB962C8B-B14F-4D97-AF65-F5344CB8AC3E}">
        <p14:creationId xmlns:p14="http://schemas.microsoft.com/office/powerpoint/2010/main" val="318901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1FD6C8-9CDC-4830-A23B-BD704EE97F69}"/>
              </a:ext>
            </a:extLst>
          </p:cNvPr>
          <p:cNvSpPr txBox="1">
            <a:spLocks noChangeArrowheads="1"/>
          </p:cNvSpPr>
          <p:nvPr/>
        </p:nvSpPr>
        <p:spPr>
          <a:xfrm>
            <a:off x="1981200" y="1601788"/>
            <a:ext cx="8169275" cy="50101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120000"/>
              </a:lnSpc>
            </a:pPr>
            <a:r>
              <a:rPr lang="en-US" altLang="en-US" sz="2400" dirty="0"/>
              <a:t>Build trust and share information with communities </a:t>
            </a:r>
            <a:endParaRPr lang="en-US" altLang="en-US" sz="2400" b="1" dirty="0"/>
          </a:p>
          <a:p>
            <a:pPr marL="533400" indent="-533400">
              <a:lnSpc>
                <a:spcPct val="120000"/>
              </a:lnSpc>
            </a:pPr>
            <a:r>
              <a:rPr lang="en-US" altLang="en-US" sz="2400" dirty="0"/>
              <a:t>Be willing to LISTEN</a:t>
            </a:r>
          </a:p>
          <a:p>
            <a:pPr marL="533400" indent="-533400">
              <a:lnSpc>
                <a:spcPct val="120000"/>
              </a:lnSpc>
            </a:pPr>
            <a:r>
              <a:rPr lang="en-US" altLang="en-US" sz="2400" dirty="0"/>
              <a:t>Hire staff from key communities</a:t>
            </a:r>
          </a:p>
          <a:p>
            <a:pPr marL="533400" indent="-533400">
              <a:lnSpc>
                <a:spcPct val="120000"/>
              </a:lnSpc>
            </a:pPr>
            <a:r>
              <a:rPr lang="en-US" altLang="en-US" sz="2400" dirty="0"/>
              <a:t>Translate science into lay language </a:t>
            </a:r>
          </a:p>
          <a:p>
            <a:pPr marL="533400" indent="-533400">
              <a:lnSpc>
                <a:spcPct val="120000"/>
              </a:lnSpc>
            </a:pPr>
            <a:r>
              <a:rPr lang="en-US" altLang="en-US" sz="2400" dirty="0"/>
              <a:t>Work with community media </a:t>
            </a:r>
          </a:p>
          <a:p>
            <a:pPr marL="533400" indent="-533400">
              <a:lnSpc>
                <a:spcPct val="120000"/>
              </a:lnSpc>
            </a:pPr>
            <a:r>
              <a:rPr lang="en-US" altLang="en-US" sz="2400" dirty="0"/>
              <a:t>Trust that community can contribute and add value</a:t>
            </a:r>
          </a:p>
          <a:p>
            <a:pPr marL="533400" indent="-533400">
              <a:lnSpc>
                <a:spcPct val="120000"/>
              </a:lnSpc>
            </a:pPr>
            <a:r>
              <a:rPr lang="en-US" altLang="en-US" sz="2400" dirty="0"/>
              <a:t>See community input on proposed research or grant applications, plans for results dissemination and sharing of new information</a:t>
            </a:r>
          </a:p>
          <a:p>
            <a:pPr marL="533400" indent="-533400">
              <a:lnSpc>
                <a:spcPct val="120000"/>
              </a:lnSpc>
            </a:pPr>
            <a:r>
              <a:rPr lang="en-US" altLang="en-US" sz="2400" dirty="0"/>
              <a:t>Provide meeting space and appropriate resources so that CAB members convene comfortably </a:t>
            </a:r>
          </a:p>
        </p:txBody>
      </p:sp>
      <p:sp>
        <p:nvSpPr>
          <p:cNvPr id="5" name="Rectangle 2">
            <a:extLst>
              <a:ext uri="{FF2B5EF4-FFF2-40B4-BE49-F238E27FC236}">
                <a16:creationId xmlns:a16="http://schemas.microsoft.com/office/drawing/2014/main" id="{DCB1E6EC-7576-4890-B1D1-522977CDCD3E}"/>
              </a:ext>
            </a:extLst>
          </p:cNvPr>
          <p:cNvSpPr>
            <a:spLocks noGrp="1" noChangeArrowheads="1"/>
          </p:cNvSpPr>
          <p:nvPr>
            <p:ph type="title"/>
          </p:nvPr>
        </p:nvSpPr>
        <p:spPr>
          <a:xfrm>
            <a:off x="0" y="130139"/>
            <a:ext cx="12192000" cy="1143000"/>
          </a:xfrm>
        </p:spPr>
        <p:txBody>
          <a:bodyPr>
            <a:normAutofit fontScale="90000"/>
          </a:bodyPr>
          <a:lstStyle/>
          <a:p>
            <a:r>
              <a:rPr lang="en-US" altLang="en-US" dirty="0"/>
              <a:t>Role of the Investigator of Principal Investigator </a:t>
            </a:r>
            <a:endParaRPr lang="en-US" altLang="en-US" b="0" dirty="0"/>
          </a:p>
        </p:txBody>
      </p:sp>
    </p:spTree>
    <p:extLst>
      <p:ext uri="{BB962C8B-B14F-4D97-AF65-F5344CB8AC3E}">
        <p14:creationId xmlns:p14="http://schemas.microsoft.com/office/powerpoint/2010/main" val="186591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053F-55AA-43A5-9EB7-A9CE9203F6CC}"/>
              </a:ext>
            </a:extLst>
          </p:cNvPr>
          <p:cNvSpPr>
            <a:spLocks noGrp="1"/>
          </p:cNvSpPr>
          <p:nvPr>
            <p:ph type="title"/>
          </p:nvPr>
        </p:nvSpPr>
        <p:spPr>
          <a:xfrm>
            <a:off x="1950027" y="152400"/>
            <a:ext cx="8229600" cy="1143000"/>
          </a:xfrm>
        </p:spPr>
        <p:txBody>
          <a:bodyPr/>
          <a:lstStyle/>
          <a:p>
            <a:r>
              <a:rPr lang="en-US" dirty="0"/>
              <a:t>Conclusion</a:t>
            </a:r>
          </a:p>
        </p:txBody>
      </p:sp>
      <p:sp>
        <p:nvSpPr>
          <p:cNvPr id="3" name="Content Placeholder 2">
            <a:extLst>
              <a:ext uri="{FF2B5EF4-FFF2-40B4-BE49-F238E27FC236}">
                <a16:creationId xmlns:a16="http://schemas.microsoft.com/office/drawing/2014/main" id="{F5AB1E8F-BA2B-4709-86C1-43629AEDE69E}"/>
              </a:ext>
            </a:extLst>
          </p:cNvPr>
          <p:cNvSpPr>
            <a:spLocks noGrp="1"/>
          </p:cNvSpPr>
          <p:nvPr>
            <p:ph idx="1"/>
          </p:nvPr>
        </p:nvSpPr>
        <p:spPr>
          <a:xfrm>
            <a:off x="1950027" y="1295400"/>
            <a:ext cx="3657600" cy="3657600"/>
          </a:xfrm>
        </p:spPr>
        <p:txBody>
          <a:bodyPr>
            <a:noAutofit/>
          </a:bodyPr>
          <a:lstStyle/>
          <a:p>
            <a:r>
              <a:rPr lang="en-US" sz="2800" dirty="0"/>
              <a:t>CABs play an important role in community engagement. </a:t>
            </a:r>
          </a:p>
          <a:p>
            <a:r>
              <a:rPr lang="en-US" sz="2800" dirty="0"/>
              <a:t>Without community engagement we would not have participants. </a:t>
            </a:r>
          </a:p>
        </p:txBody>
      </p:sp>
      <p:pic>
        <p:nvPicPr>
          <p:cNvPr id="4" name="Picture 2" descr="C:\Users\gmeyer\Desktop\RSA June 2013\Joburg Workshop\2013-06-17\416.JPG">
            <a:extLst>
              <a:ext uri="{FF2B5EF4-FFF2-40B4-BE49-F238E27FC236}">
                <a16:creationId xmlns:a16="http://schemas.microsoft.com/office/drawing/2014/main" id="{714E4F16-B6F4-49D6-A0CE-496DA9BBF5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76" r="9593" b="10389"/>
          <a:stretch/>
        </p:blipFill>
        <p:spPr bwMode="auto">
          <a:xfrm>
            <a:off x="5912427" y="1524000"/>
            <a:ext cx="4024745" cy="3122373"/>
          </a:xfrm>
          <a:prstGeom prst="rect">
            <a:avLst/>
          </a:prstGeom>
          <a:ln w="38100" cap="sq">
            <a:solidFill>
              <a:srgbClr val="000000"/>
            </a:solidFill>
            <a:prstDash val="solid"/>
            <a:miter lim="800000"/>
          </a:ln>
          <a:effectLst>
            <a:glow rad="63500">
              <a:schemeClr val="accent4">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CB52A1-13C5-457D-BF6C-4FA9F0C72B77}"/>
              </a:ext>
            </a:extLst>
          </p:cNvPr>
          <p:cNvSpPr txBox="1"/>
          <p:nvPr/>
        </p:nvSpPr>
        <p:spPr>
          <a:xfrm>
            <a:off x="1950027" y="5181600"/>
            <a:ext cx="7848600" cy="9144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9" name="Content Placeholder 2">
            <a:extLst>
              <a:ext uri="{FF2B5EF4-FFF2-40B4-BE49-F238E27FC236}">
                <a16:creationId xmlns:a16="http://schemas.microsoft.com/office/drawing/2014/main" id="{2977D942-C17E-4AFE-8604-7C26B77EF1B4}"/>
              </a:ext>
            </a:extLst>
          </p:cNvPr>
          <p:cNvSpPr txBox="1">
            <a:spLocks/>
          </p:cNvSpPr>
          <p:nvPr/>
        </p:nvSpPr>
        <p:spPr>
          <a:xfrm>
            <a:off x="1950027" y="4953000"/>
            <a:ext cx="8868661" cy="1143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Without participants we will not be able to find a safe and effective vaccine</a:t>
            </a:r>
          </a:p>
        </p:txBody>
      </p:sp>
    </p:spTree>
    <p:extLst>
      <p:ext uri="{BB962C8B-B14F-4D97-AF65-F5344CB8AC3E}">
        <p14:creationId xmlns:p14="http://schemas.microsoft.com/office/powerpoint/2010/main" val="123176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14D595A-E76A-400E-A51E-43A5284766E1}"/>
              </a:ext>
            </a:extLst>
          </p:cNvPr>
          <p:cNvSpPr txBox="1">
            <a:spLocks/>
          </p:cNvSpPr>
          <p:nvPr/>
        </p:nvSpPr>
        <p:spPr>
          <a:xfrm>
            <a:off x="2796283" y="1598487"/>
            <a:ext cx="8153400" cy="4495800"/>
          </a:xfrm>
          <a:prstGeom prst="rect">
            <a:avLst/>
          </a:prstGeom>
        </p:spPr>
        <p:txBody>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endParaRPr lang="en-US" dirty="0"/>
          </a:p>
        </p:txBody>
      </p:sp>
      <p:pic>
        <p:nvPicPr>
          <p:cNvPr id="14" name="Picture 2" descr="http://brandonsutton.zippykidcdn.com/wp-content/uploads/2011/03/Togetherness.jpg">
            <a:extLst>
              <a:ext uri="{FF2B5EF4-FFF2-40B4-BE49-F238E27FC236}">
                <a16:creationId xmlns:a16="http://schemas.microsoft.com/office/drawing/2014/main" id="{5EC77C1D-FBA8-44CF-89A4-8A4DD3F94F70}"/>
              </a:ext>
            </a:extLst>
          </p:cNvPr>
          <p:cNvPicPr>
            <a:picLocks noChangeAspect="1" noChangeArrowheads="1"/>
          </p:cNvPicPr>
          <p:nvPr/>
        </p:nvPicPr>
        <p:blipFill>
          <a:blip r:embed="rId2" cstate="print"/>
          <a:srcRect/>
          <a:stretch>
            <a:fillRect/>
          </a:stretch>
        </p:blipFill>
        <p:spPr bwMode="auto">
          <a:xfrm>
            <a:off x="4029075" y="1601504"/>
            <a:ext cx="4133850" cy="4133851"/>
          </a:xfrm>
          <a:prstGeom prst="rect">
            <a:avLst/>
          </a:prstGeom>
          <a:noFill/>
        </p:spPr>
      </p:pic>
      <p:pic>
        <p:nvPicPr>
          <p:cNvPr id="15" name="Picture 4" descr="http://www.officialpsds.com/images/thumbs/AIDS-Ribbon-psd20204.png">
            <a:extLst>
              <a:ext uri="{FF2B5EF4-FFF2-40B4-BE49-F238E27FC236}">
                <a16:creationId xmlns:a16="http://schemas.microsoft.com/office/drawing/2014/main" id="{6CA2E034-A840-4055-BD45-D8244A825BC6}"/>
              </a:ext>
            </a:extLst>
          </p:cNvPr>
          <p:cNvPicPr>
            <a:picLocks noChangeAspect="1" noChangeArrowheads="1"/>
          </p:cNvPicPr>
          <p:nvPr/>
        </p:nvPicPr>
        <p:blipFill>
          <a:blip r:embed="rId3" cstate="print"/>
          <a:srcRect/>
          <a:stretch>
            <a:fillRect/>
          </a:stretch>
        </p:blipFill>
        <p:spPr bwMode="auto">
          <a:xfrm rot="1009632">
            <a:off x="6036026" y="2853184"/>
            <a:ext cx="989266" cy="1471028"/>
          </a:xfrm>
          <a:prstGeom prst="rect">
            <a:avLst/>
          </a:prstGeom>
          <a:noFill/>
        </p:spPr>
      </p:pic>
      <p:sp>
        <p:nvSpPr>
          <p:cNvPr id="16" name="Title 1">
            <a:extLst>
              <a:ext uri="{FF2B5EF4-FFF2-40B4-BE49-F238E27FC236}">
                <a16:creationId xmlns:a16="http://schemas.microsoft.com/office/drawing/2014/main" id="{AD05DA83-2230-49FB-9A48-2DD848032757}"/>
              </a:ext>
            </a:extLst>
          </p:cNvPr>
          <p:cNvSpPr>
            <a:spLocks noGrp="1"/>
          </p:cNvSpPr>
          <p:nvPr>
            <p:ph type="title"/>
          </p:nvPr>
        </p:nvSpPr>
        <p:spPr>
          <a:xfrm>
            <a:off x="1981200" y="147262"/>
            <a:ext cx="8229600" cy="1143000"/>
          </a:xfrm>
        </p:spPr>
        <p:txBody>
          <a:bodyPr>
            <a:normAutofit fontScale="90000"/>
          </a:bodyPr>
          <a:lstStyle/>
          <a:p>
            <a:r>
              <a:rPr lang="en-US" dirty="0"/>
              <a:t>Science + Community = better research </a:t>
            </a:r>
          </a:p>
        </p:txBody>
      </p:sp>
    </p:spTree>
    <p:extLst>
      <p:ext uri="{BB962C8B-B14F-4D97-AF65-F5344CB8AC3E}">
        <p14:creationId xmlns:p14="http://schemas.microsoft.com/office/powerpoint/2010/main" val="395662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0687-DA0F-0A4A-BE0C-EC5E08B2D73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4522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AA515EA-A472-40C9-8459-FFDBDA45B303}"/>
              </a:ext>
            </a:extLst>
          </p:cNvPr>
          <p:cNvSpPr>
            <a:spLocks noGrp="1"/>
          </p:cNvSpPr>
          <p:nvPr>
            <p:ph type="title"/>
          </p:nvPr>
        </p:nvSpPr>
        <p:spPr>
          <a:xfrm>
            <a:off x="1981200" y="86686"/>
            <a:ext cx="8229600" cy="1143000"/>
          </a:xfrm>
        </p:spPr>
        <p:txBody>
          <a:bodyPr>
            <a:normAutofit fontScale="90000"/>
          </a:bodyPr>
          <a:lstStyle/>
          <a:p>
            <a:r>
              <a:rPr lang="en-US" sz="4000" dirty="0"/>
              <a:t>What is a Community</a:t>
            </a:r>
            <a:br>
              <a:rPr lang="en-US" sz="4000" dirty="0"/>
            </a:br>
            <a:r>
              <a:rPr lang="en-US" sz="4000" dirty="0"/>
              <a:t>Advisory Board?</a:t>
            </a:r>
          </a:p>
        </p:txBody>
      </p:sp>
      <p:sp>
        <p:nvSpPr>
          <p:cNvPr id="9" name="Content Placeholder 7">
            <a:extLst>
              <a:ext uri="{FF2B5EF4-FFF2-40B4-BE49-F238E27FC236}">
                <a16:creationId xmlns:a16="http://schemas.microsoft.com/office/drawing/2014/main" id="{9E717DF5-E565-4559-8A1A-04CC5D9066B5}"/>
              </a:ext>
            </a:extLst>
          </p:cNvPr>
          <p:cNvSpPr>
            <a:spLocks noGrp="1"/>
          </p:cNvSpPr>
          <p:nvPr>
            <p:ph idx="1"/>
          </p:nvPr>
        </p:nvSpPr>
        <p:spPr>
          <a:xfrm>
            <a:off x="2133600" y="1580523"/>
            <a:ext cx="7924800" cy="4525963"/>
          </a:xfrm>
        </p:spPr>
        <p:txBody>
          <a:bodyPr/>
          <a:lstStyle/>
          <a:p>
            <a:r>
              <a:rPr lang="en-US" sz="2400" dirty="0"/>
              <a:t>A formal advisory group that is coordinated by the research site.</a:t>
            </a:r>
          </a:p>
          <a:p>
            <a:r>
              <a:rPr lang="en-US" sz="2400" dirty="0"/>
              <a:t>Made up of diverse community members varying in age, race, gender, education, religion and sexual orientation. </a:t>
            </a:r>
          </a:p>
          <a:p>
            <a:r>
              <a:rPr lang="en-US" sz="2400" dirty="0"/>
              <a:t>Meets regularly to provide feedback to the site on research and its relevance to the local community.</a:t>
            </a:r>
          </a:p>
          <a:p>
            <a:r>
              <a:rPr lang="en-US" sz="2400" dirty="0"/>
              <a:t>Provides 2-way communication channel for information between the research site and the broader community.  </a:t>
            </a:r>
          </a:p>
        </p:txBody>
      </p:sp>
    </p:spTree>
    <p:extLst>
      <p:ext uri="{BB962C8B-B14F-4D97-AF65-F5344CB8AC3E}">
        <p14:creationId xmlns:p14="http://schemas.microsoft.com/office/powerpoint/2010/main" val="372336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CDCD-C018-4999-8A39-606B9E9DD2A7}"/>
              </a:ext>
            </a:extLst>
          </p:cNvPr>
          <p:cNvSpPr>
            <a:spLocks noGrp="1"/>
          </p:cNvSpPr>
          <p:nvPr>
            <p:ph type="title"/>
          </p:nvPr>
        </p:nvSpPr>
        <p:spPr>
          <a:xfrm>
            <a:off x="1981200" y="223044"/>
            <a:ext cx="8229600" cy="1143000"/>
          </a:xfrm>
        </p:spPr>
        <p:txBody>
          <a:bodyPr/>
          <a:lstStyle/>
          <a:p>
            <a:r>
              <a:rPr lang="en-US" dirty="0"/>
              <a:t>Before CABs…</a:t>
            </a:r>
          </a:p>
        </p:txBody>
      </p:sp>
      <p:sp>
        <p:nvSpPr>
          <p:cNvPr id="3" name="Content Placeholder 2">
            <a:extLst>
              <a:ext uri="{FF2B5EF4-FFF2-40B4-BE49-F238E27FC236}">
                <a16:creationId xmlns:a16="http://schemas.microsoft.com/office/drawing/2014/main" id="{6CEF1507-801E-43F5-898D-63C695D297A1}"/>
              </a:ext>
            </a:extLst>
          </p:cNvPr>
          <p:cNvSpPr>
            <a:spLocks noGrp="1"/>
          </p:cNvSpPr>
          <p:nvPr>
            <p:ph idx="1"/>
          </p:nvPr>
        </p:nvSpPr>
        <p:spPr>
          <a:xfrm>
            <a:off x="2173250" y="4876800"/>
            <a:ext cx="8001000" cy="1143000"/>
          </a:xfrm>
        </p:spPr>
        <p:txBody>
          <a:bodyPr>
            <a:normAutofit fontScale="85000" lnSpcReduction="10000"/>
          </a:bodyPr>
          <a:lstStyle/>
          <a:p>
            <a:r>
              <a:rPr lang="en-US" sz="2800" dirty="0"/>
              <a:t>AIDS activists were concerned about the slow response of the US government and private pharmaceutical companies to respond to the AIDS epidemic</a:t>
            </a:r>
            <a:r>
              <a:rPr lang="en-US" dirty="0"/>
              <a:t>.  </a:t>
            </a:r>
          </a:p>
        </p:txBody>
      </p:sp>
      <p:pic>
        <p:nvPicPr>
          <p:cNvPr id="4" name="Picture 8" descr="STONE">
            <a:extLst>
              <a:ext uri="{FF2B5EF4-FFF2-40B4-BE49-F238E27FC236}">
                <a16:creationId xmlns:a16="http://schemas.microsoft.com/office/drawing/2014/main" id="{9B06D6FA-F3DA-4454-BD6F-BEFF2E00E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11" y="2057400"/>
            <a:ext cx="395608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GayRage">
            <a:extLst>
              <a:ext uri="{FF2B5EF4-FFF2-40B4-BE49-F238E27FC236}">
                <a16:creationId xmlns:a16="http://schemas.microsoft.com/office/drawing/2014/main" id="{83A4E6AB-8B1F-4F93-A87A-4B6774302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265" y="1447800"/>
            <a:ext cx="3461647"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64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7CAF6-1770-4A51-9016-EF5B04269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441" y="1451966"/>
            <a:ext cx="3331952" cy="3954068"/>
          </a:xfrm>
          <a:prstGeom prst="rect">
            <a:avLst/>
          </a:prstGeom>
        </p:spPr>
      </p:pic>
      <p:sp>
        <p:nvSpPr>
          <p:cNvPr id="3" name="Title 1">
            <a:extLst>
              <a:ext uri="{FF2B5EF4-FFF2-40B4-BE49-F238E27FC236}">
                <a16:creationId xmlns:a16="http://schemas.microsoft.com/office/drawing/2014/main" id="{E0632724-C999-4BBB-804C-A5349DA7A32B}"/>
              </a:ext>
            </a:extLst>
          </p:cNvPr>
          <p:cNvSpPr>
            <a:spLocks noGrp="1"/>
          </p:cNvSpPr>
          <p:nvPr>
            <p:ph type="title"/>
          </p:nvPr>
        </p:nvSpPr>
        <p:spPr>
          <a:xfrm>
            <a:off x="1981200" y="266700"/>
            <a:ext cx="8229600" cy="1066800"/>
          </a:xfrm>
        </p:spPr>
        <p:txBody>
          <a:bodyPr/>
          <a:lstStyle/>
          <a:p>
            <a:r>
              <a:rPr lang="en-US" sz="3600" dirty="0"/>
              <a:t>With research Networks, came CABs</a:t>
            </a:r>
          </a:p>
        </p:txBody>
      </p:sp>
      <p:sp>
        <p:nvSpPr>
          <p:cNvPr id="4" name="TextBox 3">
            <a:extLst>
              <a:ext uri="{FF2B5EF4-FFF2-40B4-BE49-F238E27FC236}">
                <a16:creationId xmlns:a16="http://schemas.microsoft.com/office/drawing/2014/main" id="{99E29C34-D026-44B4-8625-B64A5FD652FE}"/>
              </a:ext>
            </a:extLst>
          </p:cNvPr>
          <p:cNvSpPr txBox="1"/>
          <p:nvPr/>
        </p:nvSpPr>
        <p:spPr>
          <a:xfrm>
            <a:off x="1981200" y="1824634"/>
            <a:ext cx="3657600"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atin typeface="+mj-lt"/>
              </a:rPr>
              <a:t>US government funding through the National Institute of Allergies and Infectious Diseases (NIAID)</a:t>
            </a:r>
          </a:p>
          <a:p>
            <a:pPr algn="ctr"/>
            <a:endParaRPr lang="en-US" dirty="0">
              <a:latin typeface="+mj-lt"/>
            </a:endParaRPr>
          </a:p>
        </p:txBody>
      </p:sp>
      <p:grpSp>
        <p:nvGrpSpPr>
          <p:cNvPr id="5" name="Group 4">
            <a:extLst>
              <a:ext uri="{FF2B5EF4-FFF2-40B4-BE49-F238E27FC236}">
                <a16:creationId xmlns:a16="http://schemas.microsoft.com/office/drawing/2014/main" id="{09E9E043-9DC7-47A7-BE42-1675206FB420}"/>
              </a:ext>
            </a:extLst>
          </p:cNvPr>
          <p:cNvGrpSpPr/>
          <p:nvPr/>
        </p:nvGrpSpPr>
        <p:grpSpPr>
          <a:xfrm>
            <a:off x="3500246" y="5444134"/>
            <a:ext cx="6002547" cy="1104900"/>
            <a:chOff x="762000" y="4991100"/>
            <a:chExt cx="6002547" cy="1104900"/>
          </a:xfrm>
        </p:grpSpPr>
        <p:pic>
          <p:nvPicPr>
            <p:cNvPr id="6" name="Picture 5">
              <a:extLst>
                <a:ext uri="{FF2B5EF4-FFF2-40B4-BE49-F238E27FC236}">
                  <a16:creationId xmlns:a16="http://schemas.microsoft.com/office/drawing/2014/main" id="{5B05117D-F20E-45CF-8A50-7058CACA3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991100"/>
              <a:ext cx="2209800" cy="1104900"/>
            </a:xfrm>
            <a:prstGeom prst="rect">
              <a:avLst/>
            </a:prstGeom>
          </p:spPr>
        </p:pic>
        <p:pic>
          <p:nvPicPr>
            <p:cNvPr id="7" name="Picture 6">
              <a:extLst>
                <a:ext uri="{FF2B5EF4-FFF2-40B4-BE49-F238E27FC236}">
                  <a16:creationId xmlns:a16="http://schemas.microsoft.com/office/drawing/2014/main" id="{16397E16-64DF-4F27-B2D7-1C4EF71C2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398" y="5244194"/>
              <a:ext cx="1856677" cy="598711"/>
            </a:xfrm>
            <a:prstGeom prst="rect">
              <a:avLst/>
            </a:prstGeom>
          </p:spPr>
        </p:pic>
        <p:pic>
          <p:nvPicPr>
            <p:cNvPr id="8" name="Picture 7">
              <a:extLst>
                <a:ext uri="{FF2B5EF4-FFF2-40B4-BE49-F238E27FC236}">
                  <a16:creationId xmlns:a16="http://schemas.microsoft.com/office/drawing/2014/main" id="{59A0DBA4-90B2-4CED-BDF1-CBE1D7B37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5150" y="5182026"/>
              <a:ext cx="723048" cy="723048"/>
            </a:xfrm>
            <a:prstGeom prst="rect">
              <a:avLst/>
            </a:prstGeom>
          </p:spPr>
        </p:pic>
        <p:pic>
          <p:nvPicPr>
            <p:cNvPr id="9" name="Picture 16">
              <a:extLst>
                <a:ext uri="{FF2B5EF4-FFF2-40B4-BE49-F238E27FC236}">
                  <a16:creationId xmlns:a16="http://schemas.microsoft.com/office/drawing/2014/main" id="{893C08F2-AB53-4921-B7CF-0EA0E21104A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6222" y="5145583"/>
              <a:ext cx="1298325" cy="79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057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A6B3-0A57-4412-AA0A-62293B2A5EF3}"/>
              </a:ext>
            </a:extLst>
          </p:cNvPr>
          <p:cNvSpPr>
            <a:spLocks noGrp="1"/>
          </p:cNvSpPr>
          <p:nvPr>
            <p:ph type="title"/>
          </p:nvPr>
        </p:nvSpPr>
        <p:spPr>
          <a:xfrm>
            <a:off x="1981200" y="304904"/>
            <a:ext cx="8229600" cy="1143000"/>
          </a:xfrm>
        </p:spPr>
        <p:txBody>
          <a:bodyPr>
            <a:normAutofit fontScale="90000"/>
          </a:bodyPr>
          <a:lstStyle/>
          <a:p>
            <a:r>
              <a:rPr lang="en-US" dirty="0"/>
              <a:t>Common communities perceptions about research: </a:t>
            </a:r>
            <a:br>
              <a:rPr lang="en-US" dirty="0"/>
            </a:br>
            <a:endParaRPr lang="en-US" dirty="0"/>
          </a:p>
        </p:txBody>
      </p:sp>
      <p:sp>
        <p:nvSpPr>
          <p:cNvPr id="3" name="Content Placeholder 8">
            <a:extLst>
              <a:ext uri="{FF2B5EF4-FFF2-40B4-BE49-F238E27FC236}">
                <a16:creationId xmlns:a16="http://schemas.microsoft.com/office/drawing/2014/main" id="{833B7AF5-2064-4326-82C1-0B45E8B9127C}"/>
              </a:ext>
            </a:extLst>
          </p:cNvPr>
          <p:cNvSpPr txBox="1">
            <a:spLocks/>
          </p:cNvSpPr>
          <p:nvPr/>
        </p:nvSpPr>
        <p:spPr>
          <a:xfrm>
            <a:off x="2243138" y="1647507"/>
            <a:ext cx="3924300" cy="4267200"/>
          </a:xfrm>
          <a:prstGeom prst="rect">
            <a:avLst/>
          </a:prstGeom>
        </p:spPr>
        <p:txBody>
          <a:bodyPr/>
          <a:lstStyle>
            <a:lvl1pPr marL="469900" indent="-469900" algn="l" rtl="0" eaLnBrk="1" fontAlgn="base" hangingPunct="1">
              <a:spcBef>
                <a:spcPct val="20000"/>
              </a:spcBef>
              <a:spcAft>
                <a:spcPct val="0"/>
              </a:spcAft>
              <a:buClr>
                <a:schemeClr val="accent2"/>
              </a:buClr>
              <a:buFont typeface="Wingdings" pitchFamily="2" charset="2"/>
              <a:buChar char="o"/>
              <a:defRPr lang="en-US" sz="2800" dirty="0" smtClean="0">
                <a:solidFill>
                  <a:schemeClr val="tx1"/>
                </a:solidFill>
                <a:latin typeface="Calibri" pitchFamily="34" charset="0"/>
                <a:ea typeface="+mn-ea"/>
                <a:cs typeface="Calibri" pitchFamily="34" charset="0"/>
              </a:defRPr>
            </a:lvl1pPr>
            <a:lvl2pPr marL="908050" indent="-436563" algn="l" rtl="0" eaLnBrk="1" fontAlgn="base" hangingPunct="1">
              <a:spcBef>
                <a:spcPct val="20000"/>
              </a:spcBef>
              <a:spcAft>
                <a:spcPct val="0"/>
              </a:spcAft>
              <a:buClr>
                <a:schemeClr val="accent2"/>
              </a:buClr>
              <a:buFont typeface="Wingdings" pitchFamily="2" charset="2"/>
              <a:buChar char="n"/>
              <a:defRPr lang="en-US" sz="2400" dirty="0" smtClean="0">
                <a:solidFill>
                  <a:schemeClr val="tx1"/>
                </a:solidFill>
                <a:latin typeface="Calibri" pitchFamily="34" charset="0"/>
                <a:cs typeface="Calibri" pitchFamily="34" charset="0"/>
              </a:defRPr>
            </a:lvl2pPr>
            <a:lvl3pPr marL="1304925" indent="-395288" algn="l" rtl="0" eaLnBrk="1" fontAlgn="base" hangingPunct="1">
              <a:spcBef>
                <a:spcPct val="20000"/>
              </a:spcBef>
              <a:spcAft>
                <a:spcPct val="0"/>
              </a:spcAft>
              <a:buClr>
                <a:schemeClr val="accent2"/>
              </a:buClr>
              <a:buFont typeface="Wingdings" pitchFamily="2" charset="2"/>
              <a:buChar char="o"/>
              <a:defRPr lang="en-US" sz="2000" dirty="0" smtClean="0">
                <a:solidFill>
                  <a:schemeClr val="tx1"/>
                </a:solidFill>
                <a:latin typeface="Calibri" pitchFamily="34" charset="0"/>
                <a:cs typeface="Calibri" pitchFamily="34" charset="0"/>
              </a:defRPr>
            </a:lvl3pPr>
            <a:lvl4pPr marL="1693863" indent="-387350" algn="l" rtl="0" eaLnBrk="1" fontAlgn="base" hangingPunct="1">
              <a:spcBef>
                <a:spcPct val="20000"/>
              </a:spcBef>
              <a:spcAft>
                <a:spcPct val="0"/>
              </a:spcAft>
              <a:buClr>
                <a:schemeClr val="accent2"/>
              </a:buClr>
              <a:buFont typeface="Wingdings" pitchFamily="2" charset="2"/>
              <a:buChar char="n"/>
              <a:defRPr lang="en-US" sz="1800" dirty="0" smtClean="0">
                <a:solidFill>
                  <a:schemeClr val="tx1"/>
                </a:solidFill>
                <a:latin typeface="Calibri" pitchFamily="34" charset="0"/>
                <a:cs typeface="Calibri" pitchFamily="34" charset="0"/>
              </a:defRPr>
            </a:lvl4pPr>
            <a:lvl5pPr marL="2093913" indent="-398463" algn="l" rtl="0" eaLnBrk="1" fontAlgn="base" hangingPunct="1">
              <a:spcBef>
                <a:spcPct val="25000"/>
              </a:spcBef>
              <a:spcAft>
                <a:spcPct val="0"/>
              </a:spcAft>
              <a:buClr>
                <a:schemeClr val="accent2"/>
              </a:buClr>
              <a:buFont typeface="Wingdings" pitchFamily="2" charset="2"/>
              <a:buChar char="§"/>
              <a:defRPr lang="en-US" sz="1800" dirty="0">
                <a:solidFill>
                  <a:schemeClr val="tx1"/>
                </a:solidFill>
                <a:latin typeface="Calibri" pitchFamily="34" charset="0"/>
                <a:cs typeface="Calibri" pitchFamily="34" charset="0"/>
              </a:defRPr>
            </a:lvl5pPr>
            <a:lvl6pPr marL="2551113" indent="-398463" algn="l" rtl="0" eaLnBrk="1" fontAlgn="base" hangingPunct="1">
              <a:spcBef>
                <a:spcPct val="25000"/>
              </a:spcBef>
              <a:spcAft>
                <a:spcPct val="0"/>
              </a:spcAft>
              <a:buClr>
                <a:schemeClr val="accent2"/>
              </a:buClr>
              <a:buFont typeface="Wingdings" pitchFamily="2" charset="2"/>
              <a:buChar char="§"/>
              <a:defRPr sz="1800">
                <a:solidFill>
                  <a:schemeClr val="tx1"/>
                </a:solidFill>
                <a:latin typeface="+mn-lt"/>
                <a:cs typeface="+mn-cs"/>
              </a:defRPr>
            </a:lvl6pPr>
            <a:lvl7pPr marL="3008313" indent="-398463" algn="l" rtl="0" eaLnBrk="1" fontAlgn="base" hangingPunct="1">
              <a:spcBef>
                <a:spcPct val="25000"/>
              </a:spcBef>
              <a:spcAft>
                <a:spcPct val="0"/>
              </a:spcAft>
              <a:buClr>
                <a:schemeClr val="accent2"/>
              </a:buClr>
              <a:buFont typeface="Wingdings" pitchFamily="2" charset="2"/>
              <a:buChar char="§"/>
              <a:defRPr sz="1800">
                <a:solidFill>
                  <a:schemeClr val="tx1"/>
                </a:solidFill>
                <a:latin typeface="+mn-lt"/>
                <a:cs typeface="+mn-cs"/>
              </a:defRPr>
            </a:lvl7pPr>
            <a:lvl8pPr marL="3465513" indent="-398463" algn="l" rtl="0" eaLnBrk="1" fontAlgn="base" hangingPunct="1">
              <a:spcBef>
                <a:spcPct val="25000"/>
              </a:spcBef>
              <a:spcAft>
                <a:spcPct val="0"/>
              </a:spcAft>
              <a:buClr>
                <a:schemeClr val="accent2"/>
              </a:buClr>
              <a:buFont typeface="Wingdings" pitchFamily="2" charset="2"/>
              <a:buChar char="§"/>
              <a:defRPr sz="1800">
                <a:solidFill>
                  <a:schemeClr val="tx1"/>
                </a:solidFill>
                <a:latin typeface="+mn-lt"/>
                <a:cs typeface="+mn-cs"/>
              </a:defRPr>
            </a:lvl8pPr>
            <a:lvl9pPr marL="3922713" indent="-398463" algn="l" rtl="0" eaLnBrk="1" fontAlgn="base" hangingPunct="1">
              <a:spcBef>
                <a:spcPct val="25000"/>
              </a:spcBef>
              <a:spcAft>
                <a:spcPct val="0"/>
              </a:spcAft>
              <a:buClr>
                <a:schemeClr val="accent2"/>
              </a:buClr>
              <a:buFont typeface="Wingdings" pitchFamily="2" charset="2"/>
              <a:buChar char="§"/>
              <a:defRPr sz="1800">
                <a:solidFill>
                  <a:schemeClr val="tx1"/>
                </a:solidFill>
                <a:latin typeface="+mn-lt"/>
                <a:cs typeface="+mn-cs"/>
              </a:defRPr>
            </a:lvl9pPr>
          </a:lstStyle>
          <a:p>
            <a:pPr marL="0" indent="0">
              <a:lnSpc>
                <a:spcPct val="100000"/>
              </a:lnSpc>
              <a:buFont typeface="Wingdings" pitchFamily="2" charset="2"/>
              <a:buNone/>
            </a:pPr>
            <a:endParaRPr lang="en-US" kern="0" dirty="0"/>
          </a:p>
        </p:txBody>
      </p:sp>
      <p:pic>
        <p:nvPicPr>
          <p:cNvPr id="4" name="Picture 4">
            <a:extLst>
              <a:ext uri="{FF2B5EF4-FFF2-40B4-BE49-F238E27FC236}">
                <a16:creationId xmlns:a16="http://schemas.microsoft.com/office/drawing/2014/main" id="{8FFBD40E-A9A0-4334-9B1D-9868D2FB2E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1200" y="2178928"/>
            <a:ext cx="1897642" cy="2500144"/>
          </a:xfrm>
          <a:prstGeom prst="rect">
            <a:avLst/>
          </a:prstGeom>
          <a:noFill/>
          <a:ln w="3175">
            <a:solidFill>
              <a:schemeClr val="bg1">
                <a:lumMod val="65000"/>
              </a:schemeClr>
            </a:solidFill>
            <a:miter lim="800000"/>
            <a:headEnd/>
            <a:tailEnd/>
          </a:ln>
        </p:spPr>
      </p:pic>
      <p:pic>
        <p:nvPicPr>
          <p:cNvPr id="5" name="Picture 4">
            <a:extLst>
              <a:ext uri="{FF2B5EF4-FFF2-40B4-BE49-F238E27FC236}">
                <a16:creationId xmlns:a16="http://schemas.microsoft.com/office/drawing/2014/main" id="{FC8B85F1-F939-4B6B-A30E-FE82D68BF3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9" t="2256" r="28317" b="8334"/>
          <a:stretch/>
        </p:blipFill>
        <p:spPr>
          <a:xfrm>
            <a:off x="4076261" y="2193115"/>
            <a:ext cx="1940470" cy="2501660"/>
          </a:xfrm>
          <a:prstGeom prst="rect">
            <a:avLst/>
          </a:prstGeom>
          <a:ln w="3175">
            <a:solidFill>
              <a:schemeClr val="bg1">
                <a:lumMod val="65000"/>
              </a:schemeClr>
            </a:solidFill>
          </a:ln>
        </p:spPr>
      </p:pic>
      <p:pic>
        <p:nvPicPr>
          <p:cNvPr id="6" name="Picture 4">
            <a:extLst>
              <a:ext uri="{FF2B5EF4-FFF2-40B4-BE49-F238E27FC236}">
                <a16:creationId xmlns:a16="http://schemas.microsoft.com/office/drawing/2014/main" id="{CBC4F3E1-326E-4806-86DA-6B24513DE1E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6" t="11942" r="-2743" b="672"/>
          <a:stretch/>
        </p:blipFill>
        <p:spPr bwMode="auto">
          <a:xfrm>
            <a:off x="8358698" y="2189696"/>
            <a:ext cx="1938611" cy="2485956"/>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334B3E-6E73-4141-A807-CF98FBCC60F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560" t="9964" r="14398" b="1784"/>
          <a:stretch/>
        </p:blipFill>
        <p:spPr bwMode="auto">
          <a:xfrm>
            <a:off x="6214150" y="2200966"/>
            <a:ext cx="1947129" cy="2485957"/>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94B8DAE-C2A8-471D-B89A-7EC53BE9EA31}"/>
              </a:ext>
            </a:extLst>
          </p:cNvPr>
          <p:cNvGrpSpPr/>
          <p:nvPr/>
        </p:nvGrpSpPr>
        <p:grpSpPr>
          <a:xfrm>
            <a:off x="5653598" y="4374075"/>
            <a:ext cx="3162300" cy="1602179"/>
            <a:chOff x="6134100" y="1447800"/>
            <a:chExt cx="3162300" cy="1602179"/>
          </a:xfrm>
        </p:grpSpPr>
        <p:sp>
          <p:nvSpPr>
            <p:cNvPr id="9" name="Oval Callout 5">
              <a:extLst>
                <a:ext uri="{FF2B5EF4-FFF2-40B4-BE49-F238E27FC236}">
                  <a16:creationId xmlns:a16="http://schemas.microsoft.com/office/drawing/2014/main" id="{7D5CCDC0-58B7-40D9-9CDA-B55AACBD55F8}"/>
                </a:ext>
              </a:extLst>
            </p:cNvPr>
            <p:cNvSpPr/>
            <p:nvPr/>
          </p:nvSpPr>
          <p:spPr>
            <a:xfrm>
              <a:off x="6134100" y="1525979"/>
              <a:ext cx="2667000" cy="1524000"/>
            </a:xfrm>
            <a:prstGeom prst="wedgeEllipseCallout">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B9E2D433-F00B-4C13-A3D8-43D559197DAF}"/>
                </a:ext>
              </a:extLst>
            </p:cNvPr>
            <p:cNvSpPr txBox="1"/>
            <p:nvPr/>
          </p:nvSpPr>
          <p:spPr>
            <a:xfrm>
              <a:off x="6362700" y="1810925"/>
              <a:ext cx="2933700" cy="954107"/>
            </a:xfrm>
            <a:prstGeom prst="rect">
              <a:avLst/>
            </a:prstGeom>
            <a:noFill/>
          </p:spPr>
          <p:txBody>
            <a:bodyPr wrap="square" rtlCol="0">
              <a:spAutoFit/>
            </a:bodyPr>
            <a:lstStyle/>
            <a:p>
              <a:r>
                <a:rPr lang="en-US" sz="2800" i="1" dirty="0">
                  <a:solidFill>
                    <a:schemeClr val="bg1"/>
                  </a:solidFill>
                  <a:latin typeface="+mj-lt"/>
                </a:rPr>
                <a:t>… “Eek this is terrifying!”</a:t>
              </a:r>
            </a:p>
          </p:txBody>
        </p:sp>
        <p:sp>
          <p:nvSpPr>
            <p:cNvPr id="11" name="Oval Callout 14">
              <a:extLst>
                <a:ext uri="{FF2B5EF4-FFF2-40B4-BE49-F238E27FC236}">
                  <a16:creationId xmlns:a16="http://schemas.microsoft.com/office/drawing/2014/main" id="{3126BE77-D608-4A49-89BE-66BE4937DA51}"/>
                </a:ext>
              </a:extLst>
            </p:cNvPr>
            <p:cNvSpPr/>
            <p:nvPr/>
          </p:nvSpPr>
          <p:spPr>
            <a:xfrm>
              <a:off x="6172200" y="1447800"/>
              <a:ext cx="2667000" cy="1524000"/>
            </a:xfrm>
            <a:prstGeom prst="wedgeEllipseCallou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87701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211F5-26C8-4842-977E-54EB7A75E796}"/>
              </a:ext>
            </a:extLst>
          </p:cNvPr>
          <p:cNvSpPr>
            <a:spLocks noGrp="1"/>
          </p:cNvSpPr>
          <p:nvPr>
            <p:ph type="title"/>
          </p:nvPr>
        </p:nvSpPr>
        <p:spPr>
          <a:xfrm>
            <a:off x="1790700" y="152400"/>
            <a:ext cx="8610600" cy="1143000"/>
          </a:xfrm>
        </p:spPr>
        <p:txBody>
          <a:bodyPr>
            <a:normAutofit fontScale="90000"/>
          </a:bodyPr>
          <a:lstStyle/>
          <a:p>
            <a:r>
              <a:rPr lang="en-US" sz="4200" dirty="0"/>
              <a:t>Challenges of HIV vaccine research</a:t>
            </a:r>
          </a:p>
        </p:txBody>
      </p:sp>
      <p:sp>
        <p:nvSpPr>
          <p:cNvPr id="3" name="Content Placeholder 2">
            <a:extLst>
              <a:ext uri="{FF2B5EF4-FFF2-40B4-BE49-F238E27FC236}">
                <a16:creationId xmlns:a16="http://schemas.microsoft.com/office/drawing/2014/main" id="{8A08395C-6E16-40FC-B78E-9A436F534302}"/>
              </a:ext>
            </a:extLst>
          </p:cNvPr>
          <p:cNvSpPr>
            <a:spLocks noGrp="1"/>
          </p:cNvSpPr>
          <p:nvPr>
            <p:ph sz="half" idx="1"/>
          </p:nvPr>
        </p:nvSpPr>
        <p:spPr>
          <a:xfrm>
            <a:off x="1695183" y="1522562"/>
            <a:ext cx="5605462" cy="3581400"/>
          </a:xfrm>
        </p:spPr>
        <p:txBody>
          <a:bodyPr>
            <a:normAutofit fontScale="85000" lnSpcReduction="10000"/>
          </a:bodyPr>
          <a:lstStyle/>
          <a:p>
            <a:pPr>
              <a:lnSpc>
                <a:spcPct val="90000"/>
              </a:lnSpc>
              <a:buClr>
                <a:schemeClr val="accent1"/>
              </a:buClr>
            </a:pPr>
            <a:r>
              <a:rPr lang="en-US" sz="2400" dirty="0"/>
              <a:t>Community support and knowledge level generally low </a:t>
            </a:r>
          </a:p>
          <a:p>
            <a:pPr>
              <a:lnSpc>
                <a:spcPct val="90000"/>
              </a:lnSpc>
              <a:buClr>
                <a:schemeClr val="accent1"/>
              </a:buClr>
            </a:pPr>
            <a:r>
              <a:rPr lang="en-US" sz="2400" dirty="0"/>
              <a:t>Anti-Vaccine movement</a:t>
            </a:r>
          </a:p>
          <a:p>
            <a:pPr>
              <a:lnSpc>
                <a:spcPct val="90000"/>
              </a:lnSpc>
              <a:buClr>
                <a:schemeClr val="accent1"/>
              </a:buClr>
            </a:pPr>
            <a:r>
              <a:rPr lang="en-US" sz="2400" dirty="0"/>
              <a:t>Research raises complex issues</a:t>
            </a:r>
          </a:p>
          <a:p>
            <a:pPr>
              <a:lnSpc>
                <a:spcPct val="90000"/>
              </a:lnSpc>
              <a:buClr>
                <a:schemeClr val="accent1"/>
              </a:buClr>
            </a:pPr>
            <a:r>
              <a:rPr lang="en-US" sz="2400" dirty="0"/>
              <a:t>Distrust of government, medicine and research</a:t>
            </a:r>
          </a:p>
          <a:p>
            <a:pPr>
              <a:lnSpc>
                <a:spcPct val="90000"/>
              </a:lnSpc>
              <a:buClr>
                <a:schemeClr val="accent1"/>
              </a:buClr>
            </a:pPr>
            <a:r>
              <a:rPr lang="en-US" sz="2400" dirty="0"/>
              <a:t>Concern about HIV infections during the trial </a:t>
            </a:r>
          </a:p>
          <a:p>
            <a:pPr>
              <a:lnSpc>
                <a:spcPct val="90000"/>
              </a:lnSpc>
              <a:buClr>
                <a:schemeClr val="accent1"/>
              </a:buClr>
            </a:pPr>
            <a:r>
              <a:rPr lang="en-US" sz="2400" dirty="0"/>
              <a:t>Fear of getting AIDS from the vaccine</a:t>
            </a:r>
          </a:p>
          <a:p>
            <a:pPr>
              <a:lnSpc>
                <a:spcPct val="90000"/>
              </a:lnSpc>
              <a:buClr>
                <a:schemeClr val="accent1"/>
              </a:buClr>
            </a:pPr>
            <a:r>
              <a:rPr lang="en-US" sz="2400" dirty="0"/>
              <a:t>Recruitment strategies</a:t>
            </a:r>
          </a:p>
          <a:p>
            <a:pPr>
              <a:buClr>
                <a:schemeClr val="accent1"/>
              </a:buClr>
            </a:pPr>
            <a:endParaRPr lang="en-US" dirty="0"/>
          </a:p>
        </p:txBody>
      </p:sp>
      <p:pic>
        <p:nvPicPr>
          <p:cNvPr id="4" name="Picture 2" descr="C:\Users\gmeyer\AppData\Local\Microsoft\Windows\Temporary Internet Files\Content.IE5\185GX82C\MC900383692[1].wmf">
            <a:extLst>
              <a:ext uri="{FF2B5EF4-FFF2-40B4-BE49-F238E27FC236}">
                <a16:creationId xmlns:a16="http://schemas.microsoft.com/office/drawing/2014/main" id="{9447F7EF-8519-4212-A8C0-9937A31ED3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4445" y="1827362"/>
            <a:ext cx="2748311"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0E5491-25BD-4419-B04E-9F9004FBCD1B}"/>
              </a:ext>
            </a:extLst>
          </p:cNvPr>
          <p:cNvSpPr txBox="1"/>
          <p:nvPr/>
        </p:nvSpPr>
        <p:spPr>
          <a:xfrm>
            <a:off x="7300645" y="3951830"/>
            <a:ext cx="3124200" cy="313932"/>
          </a:xfrm>
          <a:prstGeom prst="rect">
            <a:avLst/>
          </a:prstGeom>
          <a:noFill/>
        </p:spPr>
        <p:txBody>
          <a:bodyPr wrap="square" rtlCol="0">
            <a:spAutoFit/>
          </a:bodyPr>
          <a:lstStyle/>
          <a:p>
            <a:r>
              <a:rPr lang="en-US" sz="1600" i="1" dirty="0"/>
              <a:t>CABs can serve as a bridge </a:t>
            </a:r>
          </a:p>
        </p:txBody>
      </p:sp>
      <p:sp>
        <p:nvSpPr>
          <p:cNvPr id="6" name="TextBox 5">
            <a:extLst>
              <a:ext uri="{FF2B5EF4-FFF2-40B4-BE49-F238E27FC236}">
                <a16:creationId xmlns:a16="http://schemas.microsoft.com/office/drawing/2014/main" id="{8F6BA284-C44D-47FD-B9B1-A998A50F8CC7}"/>
              </a:ext>
            </a:extLst>
          </p:cNvPr>
          <p:cNvSpPr txBox="1"/>
          <p:nvPr/>
        </p:nvSpPr>
        <p:spPr>
          <a:xfrm>
            <a:off x="1661845" y="5027762"/>
            <a:ext cx="8229600" cy="12192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7" name="TextBox 6">
            <a:extLst>
              <a:ext uri="{FF2B5EF4-FFF2-40B4-BE49-F238E27FC236}">
                <a16:creationId xmlns:a16="http://schemas.microsoft.com/office/drawing/2014/main" id="{E50C8092-4534-4E03-8DAF-588120C95132}"/>
              </a:ext>
            </a:extLst>
          </p:cNvPr>
          <p:cNvSpPr txBox="1"/>
          <p:nvPr/>
        </p:nvSpPr>
        <p:spPr>
          <a:xfrm>
            <a:off x="1661845" y="5332562"/>
            <a:ext cx="7848600" cy="9144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8" name="Rectangle 7">
            <a:extLst>
              <a:ext uri="{FF2B5EF4-FFF2-40B4-BE49-F238E27FC236}">
                <a16:creationId xmlns:a16="http://schemas.microsoft.com/office/drawing/2014/main" id="{30E33D63-ADC9-41C7-8BC9-CF1DCA57B235}"/>
              </a:ext>
            </a:extLst>
          </p:cNvPr>
          <p:cNvSpPr/>
          <p:nvPr/>
        </p:nvSpPr>
        <p:spPr>
          <a:xfrm>
            <a:off x="1695713" y="5331124"/>
            <a:ext cx="7772400" cy="830997"/>
          </a:xfrm>
          <a:prstGeom prst="rect">
            <a:avLst/>
          </a:prstGeom>
        </p:spPr>
        <p:txBody>
          <a:bodyPr wrap="square" lIns="91440" tIns="45720" rIns="91440" bIns="45720" anchor="t">
            <a:spAutoFit/>
          </a:bodyPr>
          <a:lstStyle/>
          <a:p>
            <a:pPr marL="342900" lvl="0" indent="-342900">
              <a:lnSpc>
                <a:spcPct val="90000"/>
              </a:lnSpc>
              <a:spcBef>
                <a:spcPct val="20000"/>
              </a:spcBef>
              <a:buClr>
                <a:srgbClr val="DC3B0F"/>
              </a:buClr>
              <a:buFont typeface="Arial" charset="0"/>
              <a:buChar char="•"/>
            </a:pPr>
            <a:r>
              <a:rPr lang="en-US" sz="2400" dirty="0">
                <a:solidFill>
                  <a:srgbClr val="404041"/>
                </a:solidFill>
                <a:latin typeface="Franklin Gothic Book"/>
                <a:cs typeface="+mn-cs"/>
              </a:rPr>
              <a:t>Relationship of vaccine development to HIV </a:t>
            </a:r>
            <a:r>
              <a:rPr lang="en-US" sz="2400" b="1" dirty="0">
                <a:solidFill>
                  <a:srgbClr val="404041"/>
                </a:solidFill>
                <a:latin typeface="Franklin Gothic Book"/>
                <a:cs typeface="+mn-cs"/>
              </a:rPr>
              <a:t>prevention</a:t>
            </a:r>
          </a:p>
          <a:p>
            <a:pPr marL="342900" lvl="0" indent="-342900">
              <a:lnSpc>
                <a:spcPct val="90000"/>
              </a:lnSpc>
              <a:spcBef>
                <a:spcPct val="20000"/>
              </a:spcBef>
              <a:buClr>
                <a:srgbClr val="DC3B0F"/>
              </a:buClr>
              <a:buFont typeface="Arial" charset="0"/>
              <a:buChar char="•"/>
            </a:pPr>
            <a:r>
              <a:rPr lang="en-US" sz="2400" dirty="0">
                <a:solidFill>
                  <a:srgbClr val="404041"/>
                </a:solidFill>
                <a:latin typeface="Franklin Gothic Book"/>
                <a:cs typeface="+mn-cs"/>
              </a:rPr>
              <a:t>Relationship of vaccine development to HIV </a:t>
            </a:r>
            <a:r>
              <a:rPr lang="en-US" sz="2400" b="1" dirty="0">
                <a:solidFill>
                  <a:srgbClr val="404041"/>
                </a:solidFill>
                <a:latin typeface="Franklin Gothic Book"/>
                <a:cs typeface="+mn-cs"/>
              </a:rPr>
              <a:t>treatment</a:t>
            </a:r>
          </a:p>
        </p:txBody>
      </p:sp>
    </p:spTree>
    <p:extLst>
      <p:ext uri="{BB962C8B-B14F-4D97-AF65-F5344CB8AC3E}">
        <p14:creationId xmlns:p14="http://schemas.microsoft.com/office/powerpoint/2010/main" val="264559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9BC6-108B-4B95-BC18-F70CFF195C91}"/>
              </a:ext>
            </a:extLst>
          </p:cNvPr>
          <p:cNvSpPr>
            <a:spLocks noGrp="1"/>
          </p:cNvSpPr>
          <p:nvPr>
            <p:ph type="title"/>
          </p:nvPr>
        </p:nvSpPr>
        <p:spPr>
          <a:xfrm>
            <a:off x="2074863" y="241443"/>
            <a:ext cx="8042274" cy="838200"/>
          </a:xfrm>
        </p:spPr>
        <p:txBody>
          <a:bodyPr/>
          <a:lstStyle/>
          <a:p>
            <a:r>
              <a:rPr lang="en-US" dirty="0"/>
              <a:t>Who makes up a CAB?</a:t>
            </a:r>
          </a:p>
        </p:txBody>
      </p:sp>
      <p:sp>
        <p:nvSpPr>
          <p:cNvPr id="3" name="Content Placeholder 2">
            <a:extLst>
              <a:ext uri="{FF2B5EF4-FFF2-40B4-BE49-F238E27FC236}">
                <a16:creationId xmlns:a16="http://schemas.microsoft.com/office/drawing/2014/main" id="{3816AF47-50C4-43AB-96D6-E45698D52E95}"/>
              </a:ext>
            </a:extLst>
          </p:cNvPr>
          <p:cNvSpPr>
            <a:spLocks noGrp="1"/>
          </p:cNvSpPr>
          <p:nvPr>
            <p:ph idx="1"/>
          </p:nvPr>
        </p:nvSpPr>
        <p:spPr>
          <a:xfrm>
            <a:off x="2074863" y="1408415"/>
            <a:ext cx="5224462" cy="4495800"/>
          </a:xfrm>
        </p:spPr>
        <p:txBody>
          <a:bodyPr>
            <a:normAutofit fontScale="92500"/>
          </a:bodyPr>
          <a:lstStyle/>
          <a:p>
            <a:pPr>
              <a:spcBef>
                <a:spcPts val="0"/>
              </a:spcBef>
            </a:pPr>
            <a:r>
              <a:rPr lang="en-US" sz="2400" dirty="0"/>
              <a:t>Study participants, or individuals with similar characteristics</a:t>
            </a:r>
          </a:p>
          <a:p>
            <a:pPr>
              <a:spcBef>
                <a:spcPts val="0"/>
              </a:spcBef>
            </a:pPr>
            <a:r>
              <a:rPr lang="en-US" sz="2400" dirty="0"/>
              <a:t>Prominent community members &amp; key opinion leaders</a:t>
            </a:r>
          </a:p>
          <a:p>
            <a:pPr>
              <a:spcBef>
                <a:spcPts val="0"/>
              </a:spcBef>
            </a:pPr>
            <a:r>
              <a:rPr lang="en-US" sz="2400" dirty="0"/>
              <a:t>Family members of study participants</a:t>
            </a:r>
          </a:p>
          <a:p>
            <a:pPr>
              <a:spcBef>
                <a:spcPts val="0"/>
              </a:spcBef>
            </a:pPr>
            <a:r>
              <a:rPr lang="en-US" sz="2400" dirty="0"/>
              <a:t>Representatives of local community-based organizations and/or AIDS service organizations</a:t>
            </a:r>
          </a:p>
          <a:p>
            <a:pPr>
              <a:spcBef>
                <a:spcPts val="0"/>
              </a:spcBef>
            </a:pPr>
            <a:r>
              <a:rPr lang="en-US" sz="2400" dirty="0"/>
              <a:t>Religious leaders</a:t>
            </a:r>
          </a:p>
          <a:p>
            <a:pPr>
              <a:spcBef>
                <a:spcPts val="0"/>
              </a:spcBef>
            </a:pPr>
            <a:r>
              <a:rPr lang="en-US" sz="2400" dirty="0">
                <a:latin typeface="Franklin Gothic Book"/>
              </a:rPr>
              <a:t>Individuals affected by or living with HIV</a:t>
            </a:r>
          </a:p>
          <a:p>
            <a:endParaRPr lang="en-US" sz="3200" dirty="0"/>
          </a:p>
        </p:txBody>
      </p:sp>
      <p:pic>
        <p:nvPicPr>
          <p:cNvPr id="4" name="Picture 2">
            <a:extLst>
              <a:ext uri="{FF2B5EF4-FFF2-40B4-BE49-F238E27FC236}">
                <a16:creationId xmlns:a16="http://schemas.microsoft.com/office/drawing/2014/main" id="{B902E7F5-A41D-43A5-A483-55C1F4344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1941815"/>
            <a:ext cx="3351849"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862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4B36B38-F839-4466-802B-77A2519AD004}"/>
              </a:ext>
            </a:extLst>
          </p:cNvPr>
          <p:cNvSpPr>
            <a:spLocks noGrp="1" noChangeArrowheads="1"/>
          </p:cNvSpPr>
          <p:nvPr>
            <p:ph type="title"/>
          </p:nvPr>
        </p:nvSpPr>
        <p:spPr>
          <a:xfrm>
            <a:off x="1981200" y="160962"/>
            <a:ext cx="8229600" cy="1143000"/>
          </a:xfrm>
        </p:spPr>
        <p:txBody>
          <a:bodyPr/>
          <a:lstStyle/>
          <a:p>
            <a:r>
              <a:rPr lang="en-US" altLang="en-US" dirty="0"/>
              <a:t>Role of CABs</a:t>
            </a:r>
          </a:p>
        </p:txBody>
      </p:sp>
      <p:sp>
        <p:nvSpPr>
          <p:cNvPr id="3" name="Rectangle 3">
            <a:extLst>
              <a:ext uri="{FF2B5EF4-FFF2-40B4-BE49-F238E27FC236}">
                <a16:creationId xmlns:a16="http://schemas.microsoft.com/office/drawing/2014/main" id="{48EC6E2B-564F-4F49-AB35-C3A39AF49C16}"/>
              </a:ext>
            </a:extLst>
          </p:cNvPr>
          <p:cNvSpPr txBox="1">
            <a:spLocks noChangeArrowheads="1"/>
          </p:cNvSpPr>
          <p:nvPr/>
        </p:nvSpPr>
        <p:spPr>
          <a:xfrm>
            <a:off x="1981200" y="1500920"/>
            <a:ext cx="8783637" cy="50228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Serve as a link between the research site and the community, providing a conduit for bi-directional communication.</a:t>
            </a:r>
          </a:p>
          <a:p>
            <a:r>
              <a:rPr lang="en-US" sz="2400" dirty="0"/>
              <a:t>Participate in CAB meetings and activities, including skill building and training opportunities.</a:t>
            </a:r>
          </a:p>
          <a:p>
            <a:r>
              <a:rPr lang="en-US" sz="2400" dirty="0"/>
              <a:t>Help dispel myths about HIV vaccine research and provide accurate information to peers.</a:t>
            </a:r>
          </a:p>
          <a:p>
            <a:r>
              <a:rPr lang="en-US" sz="2400" dirty="0"/>
              <a:t>Help educate the community about the site’s research activities.</a:t>
            </a:r>
          </a:p>
          <a:p>
            <a:r>
              <a:rPr lang="en-US" sz="2400" dirty="0"/>
              <a:t>Help recruit, train, and retain new CAB members.</a:t>
            </a:r>
          </a:p>
          <a:p>
            <a:r>
              <a:rPr lang="en-US" sz="2400" dirty="0">
                <a:latin typeface="Franklin Gothic Book"/>
              </a:rPr>
              <a:t>Provide insight into the “real lives” of the populations prioritized for trial participation. </a:t>
            </a:r>
            <a:endParaRPr lang="en-US" sz="2400" dirty="0"/>
          </a:p>
          <a:p>
            <a:endParaRPr lang="en-US" sz="2400" dirty="0"/>
          </a:p>
        </p:txBody>
      </p:sp>
    </p:spTree>
    <p:extLst>
      <p:ext uri="{BB962C8B-B14F-4D97-AF65-F5344CB8AC3E}">
        <p14:creationId xmlns:p14="http://schemas.microsoft.com/office/powerpoint/2010/main" val="1781971677"/>
      </p:ext>
    </p:extLst>
  </p:cSld>
  <p:clrMapOvr>
    <a:masterClrMapping/>
  </p:clrMapOvr>
</p:sld>
</file>

<file path=ppt/theme/theme1.xml><?xml version="1.0" encoding="utf-8"?>
<a:theme xmlns:a="http://schemas.openxmlformats.org/drawingml/2006/main" name="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C808D030-2ED8-4D8D-B336-3EF4A70BD7D8}"/>
    </a:ext>
  </a:extLst>
</a:theme>
</file>

<file path=ppt/theme/theme2.xml><?xml version="1.0" encoding="utf-8"?>
<a:theme xmlns:a="http://schemas.openxmlformats.org/drawingml/2006/main" name="1_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E02A4EB7-4F10-4102-9717-3AD4F7C25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FA235A54A7A4CB28A09C5D2D00092" ma:contentTypeVersion="6" ma:contentTypeDescription="Create a new document." ma:contentTypeScope="" ma:versionID="f3e5456376722b54c13ff0dbe84b3ea9">
  <xsd:schema xmlns:xsd="http://www.w3.org/2001/XMLSchema" xmlns:xs="http://www.w3.org/2001/XMLSchema" xmlns:p="http://schemas.microsoft.com/office/2006/metadata/properties" xmlns:ns2="26da7209-9bc6-48a5-aa62-e6dbb532916f" xmlns:ns3="cdb281d5-0ea8-4efc-9797-868707726306" targetNamespace="http://schemas.microsoft.com/office/2006/metadata/properties" ma:root="true" ma:fieldsID="c86e7728cb785e5652a567ff3d7c5524" ns2:_="" ns3:_="">
    <xsd:import namespace="26da7209-9bc6-48a5-aa62-e6dbb532916f"/>
    <xsd:import namespace="cdb281d5-0ea8-4efc-9797-868707726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7209-9bc6-48a5-aa62-e6dbb5329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281d5-0ea8-4efc-9797-8687077263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A6FC22-E2E9-472E-87F5-BB4903B41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a7209-9bc6-48a5-aa62-e6dbb532916f"/>
    <ds:schemaRef ds:uri="cdb281d5-0ea8-4efc-9797-868707726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16F0B1-3D7B-4A8B-AD5C-236737BB8A9A}">
  <ds:schemaRefs>
    <ds:schemaRef ds:uri="http://schemas.microsoft.com/sharepoint/v3/contenttype/forms"/>
  </ds:schemaRefs>
</ds:datastoreItem>
</file>

<file path=customXml/itemProps3.xml><?xml version="1.0" encoding="utf-8"?>
<ds:datastoreItem xmlns:ds="http://schemas.openxmlformats.org/officeDocument/2006/customXml" ds:itemID="{F98F1CD5-AC44-4481-8111-27FBCCBE49D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hvtn-slide-template-April2022</Template>
  <TotalTime>168</TotalTime>
  <Words>3380</Words>
  <Application>Microsoft Office PowerPoint</Application>
  <PresentationFormat>Widescreen</PresentationFormat>
  <Paragraphs>242</Paragraphs>
  <Slides>27</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Franklin Gothic Book</vt:lpstr>
      <vt:lpstr>Wingdings</vt:lpstr>
      <vt:lpstr>Office Theme</vt:lpstr>
      <vt:lpstr>1_Office Theme</vt:lpstr>
      <vt:lpstr>Community Advisory Boards: Introduction &amp; Overview</vt:lpstr>
      <vt:lpstr>Topics</vt:lpstr>
      <vt:lpstr>What is a Community Advisory Board?</vt:lpstr>
      <vt:lpstr>Before CABs…</vt:lpstr>
      <vt:lpstr>With research Networks, came CABs</vt:lpstr>
      <vt:lpstr>Common communities perceptions about research:  </vt:lpstr>
      <vt:lpstr>Challenges of HIV vaccine research</vt:lpstr>
      <vt:lpstr>Who makes up a CAB?</vt:lpstr>
      <vt:lpstr>Role of CABs</vt:lpstr>
      <vt:lpstr>Role of CABs - continued</vt:lpstr>
      <vt:lpstr>Advise/Advocate vs. Activism</vt:lpstr>
      <vt:lpstr>When are CAB members involved?   </vt:lpstr>
      <vt:lpstr>How is a CAB structured?</vt:lpstr>
      <vt:lpstr>Examples of CAB projects</vt:lpstr>
      <vt:lpstr>More projects!!</vt:lpstr>
      <vt:lpstr>The Global CAB (GCAB)</vt:lpstr>
      <vt:lpstr>PowerPoint Presentation</vt:lpstr>
      <vt:lpstr>Indicates CAB  involvement</vt:lpstr>
      <vt:lpstr>CAB input at a Network level</vt:lpstr>
      <vt:lpstr>CAB input (continued)</vt:lpstr>
      <vt:lpstr>PowerPoint Presentation</vt:lpstr>
      <vt:lpstr>Role of the CAB liaison</vt:lpstr>
      <vt:lpstr>Role of the clinic staff</vt:lpstr>
      <vt:lpstr>Role of the Investigator of Principal Investigator </vt:lpstr>
      <vt:lpstr>Conclusion</vt:lpstr>
      <vt:lpstr>Science + Community = better research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MAX 2 LINES</dc:title>
  <dc:creator>Broder MHS, Gail B</dc:creator>
  <cp:lastModifiedBy>Gonzalez, Rafael</cp:lastModifiedBy>
  <cp:revision>11</cp:revision>
  <dcterms:created xsi:type="dcterms:W3CDTF">2022-05-11T18:57:05Z</dcterms:created>
  <dcterms:modified xsi:type="dcterms:W3CDTF">2022-06-22T23:40:30Z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0x0101008C2FA235A54A7A4CB28A09C5D2D00092</vt:lpwstr>
  </property>
</Properties>
</file>