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6"/>
  </p:notesMasterIdLst>
  <p:sldIdLst>
    <p:sldId id="272" r:id="rId6"/>
    <p:sldId id="259" r:id="rId7"/>
    <p:sldId id="277" r:id="rId8"/>
    <p:sldId id="260" r:id="rId9"/>
    <p:sldId id="261" r:id="rId10"/>
    <p:sldId id="262" r:id="rId11"/>
    <p:sldId id="298" r:id="rId12"/>
    <p:sldId id="263" r:id="rId13"/>
    <p:sldId id="264" r:id="rId14"/>
    <p:sldId id="265" r:id="rId15"/>
    <p:sldId id="266" r:id="rId16"/>
    <p:sldId id="267" r:id="rId17"/>
    <p:sldId id="268" r:id="rId18"/>
    <p:sldId id="299" r:id="rId19"/>
    <p:sldId id="270" r:id="rId20"/>
    <p:sldId id="300" r:id="rId21"/>
    <p:sldId id="273" r:id="rId22"/>
    <p:sldId id="274" r:id="rId23"/>
    <p:sldId id="275"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82240A-BB30-5020-EC2D-BD6A64349BFE}" name="Kamel, Luciana P" initials="KP" userId="S::lkamel@fredhutch.org::273e93de-f21e-44d6-a400-57db3a5dcd7d" providerId="AD"/>
  <p188:author id="{E3291430-8C08-A655-D1CA-DEC474BC36A0}" name="Segura, Patricia M" initials="SM" userId="S::psegura@fredhutch.org::9d2b7671-d17d-4bba-98cf-2b2b7d3274cc" providerId="AD"/>
  <p188:author id="{76CBE761-5C84-6815-46C2-330F1E7EB43E}" name="Idris, Leena" initials="IL" userId="S::lidris@fredhutch.org::9e541563-8322-4cac-a9ff-2224d3d3def6" providerId="AD"/>
  <p188:author id="{70BFEA6E-7C58-2F94-5D43-23412020DF01}" name="Corbelli, Giulio M" initials="CM" userId="S::gcorbell@fredhutch.org::1899a9b0-9d0a-4b12-9214-2a1032ec20fd" providerId="AD"/>
  <p188:author id="{4EC11CC2-0863-A38D-2C63-CACC639FFC01}" name="Malefo, Matshidiso" initials="MM" userId="S::mmalefo@fredhutch.org::389f7597-cd44-4ec3-a662-369cbef279fe" providerId="AD"/>
  <p188:author id="{F18D7FD7-2B86-9217-44AD-54FE893F75BE}" name="Broder MHS, Gail B" initials="BMGB" userId="S::gbroder@fredhutch.org::3f43db56-9360-41d7-b691-f005f977af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AE4"/>
    <a:srgbClr val="82D5F4"/>
    <a:srgbClr val="FFCD00"/>
    <a:srgbClr val="FFB237"/>
    <a:srgbClr val="E1B4A5"/>
    <a:srgbClr val="550000"/>
    <a:srgbClr val="047EC0"/>
    <a:srgbClr val="02B9E0"/>
    <a:srgbClr val="FFAF01"/>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D7702-FEDE-4CA3-9F4A-68BF66A0DDA4}" v="212" dt="2022-06-24T20:48:54.977"/>
    <p1510:client id="{54CBA9BB-80EE-4C90-B078-43A0DDFC8AB4}" v="2" dt="2022-06-24T08:46:13.477"/>
    <p1510:client id="{746B321E-CE5D-4CC0-9C22-33ED9330D762}" v="9" dt="2022-06-24T16:45:10.462"/>
    <p1510:client id="{F06A6A93-8889-4F46-2F99-8F90518F7550}" v="8" dt="2022-06-24T16:32:10.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323" autoAdjust="0"/>
  </p:normalViewPr>
  <p:slideViewPr>
    <p:cSldViewPr snapToGrid="0" snapToObjects="1">
      <p:cViewPr varScale="1">
        <p:scale>
          <a:sx n="82" d="100"/>
          <a:sy n="82"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efo, Matshidiso" userId="S::mmalefo@fredhutch.org::389f7597-cd44-4ec3-a662-369cbef279fe" providerId="AD" clId="Web-{54CBA9BB-80EE-4C90-B078-43A0DDFC8AB4}"/>
    <pc:docChg chg="mod">
      <pc:chgData name="Malefo, Matshidiso" userId="S::mmalefo@fredhutch.org::389f7597-cd44-4ec3-a662-369cbef279fe" providerId="AD" clId="Web-{54CBA9BB-80EE-4C90-B078-43A0DDFC8AB4}" dt="2022-06-24T08:46:13.477" v="1"/>
      <pc:docMkLst>
        <pc:docMk/>
      </pc:docMkLst>
      <pc:sldChg chg="modCm">
        <pc:chgData name="Malefo, Matshidiso" userId="S::mmalefo@fredhutch.org::389f7597-cd44-4ec3-a662-369cbef279fe" providerId="AD" clId="Web-{54CBA9BB-80EE-4C90-B078-43A0DDFC8AB4}" dt="2022-06-24T08:46:13.477" v="1"/>
        <pc:sldMkLst>
          <pc:docMk/>
          <pc:sldMk cId="2251069691" sldId="262"/>
        </pc:sldMkLst>
      </pc:sldChg>
    </pc:docChg>
  </pc:docChgLst>
  <pc:docChgLst>
    <pc:chgData name="Broder MHS, Gail B" userId="3f43db56-9360-41d7-b691-f005f977af62" providerId="ADAL" clId="{746B321E-CE5D-4CC0-9C22-33ED9330D762}"/>
    <pc:docChg chg="custSel delSld modSld">
      <pc:chgData name="Broder MHS, Gail B" userId="3f43db56-9360-41d7-b691-f005f977af62" providerId="ADAL" clId="{746B321E-CE5D-4CC0-9C22-33ED9330D762}" dt="2022-06-24T17:49:56.285" v="174"/>
      <pc:docMkLst>
        <pc:docMk/>
      </pc:docMkLst>
      <pc:sldChg chg="delSp del mod">
        <pc:chgData name="Broder MHS, Gail B" userId="3f43db56-9360-41d7-b691-f005f977af62" providerId="ADAL" clId="{746B321E-CE5D-4CC0-9C22-33ED9330D762}" dt="2022-06-24T16:41:25.611" v="45" actId="47"/>
        <pc:sldMkLst>
          <pc:docMk/>
          <pc:sldMk cId="0" sldId="256"/>
        </pc:sldMkLst>
        <pc:picChg chg="del">
          <ac:chgData name="Broder MHS, Gail B" userId="3f43db56-9360-41d7-b691-f005f977af62" providerId="ADAL" clId="{746B321E-CE5D-4CC0-9C22-33ED9330D762}" dt="2022-06-24T16:41:18.013" v="44" actId="21"/>
          <ac:picMkLst>
            <pc:docMk/>
            <pc:sldMk cId="0" sldId="256"/>
            <ac:picMk id="6" creationId="{00000000-0000-0000-0000-000000000000}"/>
          </ac:picMkLst>
        </pc:picChg>
      </pc:sldChg>
      <pc:sldChg chg="delCm">
        <pc:chgData name="Broder MHS, Gail B" userId="3f43db56-9360-41d7-b691-f005f977af62" providerId="ADAL" clId="{746B321E-CE5D-4CC0-9C22-33ED9330D762}" dt="2022-06-24T16:44:37.465" v="170"/>
        <pc:sldMkLst>
          <pc:docMk/>
          <pc:sldMk cId="2251069691" sldId="262"/>
        </pc:sldMkLst>
      </pc:sldChg>
      <pc:sldChg chg="addSp modSp mod">
        <pc:chgData name="Broder MHS, Gail B" userId="3f43db56-9360-41d7-b691-f005f977af62" providerId="ADAL" clId="{746B321E-CE5D-4CC0-9C22-33ED9330D762}" dt="2022-06-24T16:42:10.938" v="54" actId="1076"/>
        <pc:sldMkLst>
          <pc:docMk/>
          <pc:sldMk cId="2853209810" sldId="266"/>
        </pc:sldMkLst>
        <pc:spChg chg="mod">
          <ac:chgData name="Broder MHS, Gail B" userId="3f43db56-9360-41d7-b691-f005f977af62" providerId="ADAL" clId="{746B321E-CE5D-4CC0-9C22-33ED9330D762}" dt="2022-06-24T16:41:53.947" v="48" actId="27636"/>
          <ac:spMkLst>
            <pc:docMk/>
            <pc:sldMk cId="2853209810" sldId="266"/>
            <ac:spMk id="18434" creationId="{00000000-0000-0000-0000-000000000000}"/>
          </ac:spMkLst>
        </pc:spChg>
        <pc:spChg chg="mod">
          <ac:chgData name="Broder MHS, Gail B" userId="3f43db56-9360-41d7-b691-f005f977af62" providerId="ADAL" clId="{746B321E-CE5D-4CC0-9C22-33ED9330D762}" dt="2022-06-24T16:42:08.841" v="53" actId="1076"/>
          <ac:spMkLst>
            <pc:docMk/>
            <pc:sldMk cId="2853209810" sldId="266"/>
            <ac:spMk id="18435" creationId="{00000000-0000-0000-0000-000000000000}"/>
          </ac:spMkLst>
        </pc:spChg>
        <pc:picChg chg="add mod">
          <ac:chgData name="Broder MHS, Gail B" userId="3f43db56-9360-41d7-b691-f005f977af62" providerId="ADAL" clId="{746B321E-CE5D-4CC0-9C22-33ED9330D762}" dt="2022-06-24T16:42:10.938" v="54" actId="1076"/>
          <ac:picMkLst>
            <pc:docMk/>
            <pc:sldMk cId="2853209810" sldId="266"/>
            <ac:picMk id="2" creationId="{8FC702BE-5BA9-4343-AB8C-6F53748D0B6B}"/>
          </ac:picMkLst>
        </pc:picChg>
      </pc:sldChg>
      <pc:sldChg chg="addSp delSp modSp mod">
        <pc:chgData name="Broder MHS, Gail B" userId="3f43db56-9360-41d7-b691-f005f977af62" providerId="ADAL" clId="{746B321E-CE5D-4CC0-9C22-33ED9330D762}" dt="2022-06-24T16:41:01.489" v="43" actId="20577"/>
        <pc:sldMkLst>
          <pc:docMk/>
          <pc:sldMk cId="1188205919" sldId="272"/>
        </pc:sldMkLst>
        <pc:spChg chg="mod">
          <ac:chgData name="Broder MHS, Gail B" userId="3f43db56-9360-41d7-b691-f005f977af62" providerId="ADAL" clId="{746B321E-CE5D-4CC0-9C22-33ED9330D762}" dt="2022-06-24T16:41:01.489" v="43" actId="20577"/>
          <ac:spMkLst>
            <pc:docMk/>
            <pc:sldMk cId="1188205919" sldId="272"/>
            <ac:spMk id="3" creationId="{0CA6254C-3F34-1A46-90A3-ADDC95F4585B}"/>
          </ac:spMkLst>
        </pc:spChg>
        <pc:spChg chg="del">
          <ac:chgData name="Broder MHS, Gail B" userId="3f43db56-9360-41d7-b691-f005f977af62" providerId="ADAL" clId="{746B321E-CE5D-4CC0-9C22-33ED9330D762}" dt="2022-06-24T16:40:42.740" v="0" actId="478"/>
          <ac:spMkLst>
            <pc:docMk/>
            <pc:sldMk cId="1188205919" sldId="272"/>
            <ac:spMk id="4" creationId="{1E6BEEAB-8695-A640-B06A-7786F8C7AB21}"/>
          </ac:spMkLst>
        </pc:spChg>
        <pc:spChg chg="add del mod">
          <ac:chgData name="Broder MHS, Gail B" userId="3f43db56-9360-41d7-b691-f005f977af62" providerId="ADAL" clId="{746B321E-CE5D-4CC0-9C22-33ED9330D762}" dt="2022-06-24T16:40:44.703" v="1" actId="478"/>
          <ac:spMkLst>
            <pc:docMk/>
            <pc:sldMk cId="1188205919" sldId="272"/>
            <ac:spMk id="6" creationId="{2E411F2E-E672-4050-8ADC-E5CC91CDC9A5}"/>
          </ac:spMkLst>
        </pc:spChg>
      </pc:sldChg>
      <pc:sldChg chg="delCm modNotesTx">
        <pc:chgData name="Broder MHS, Gail B" userId="3f43db56-9360-41d7-b691-f005f977af62" providerId="ADAL" clId="{746B321E-CE5D-4CC0-9C22-33ED9330D762}" dt="2022-06-24T16:43:22.211" v="168"/>
        <pc:sldMkLst>
          <pc:docMk/>
          <pc:sldMk cId="1290622035" sldId="273"/>
        </pc:sldMkLst>
      </pc:sldChg>
      <pc:sldChg chg="del">
        <pc:chgData name="Broder MHS, Gail B" userId="3f43db56-9360-41d7-b691-f005f977af62" providerId="ADAL" clId="{746B321E-CE5D-4CC0-9C22-33ED9330D762}" dt="2022-06-24T16:43:34.944" v="169" actId="47"/>
        <pc:sldMkLst>
          <pc:docMk/>
          <pc:sldMk cId="1133033079" sldId="276"/>
        </pc:sldMkLst>
      </pc:sldChg>
      <pc:sldChg chg="modSp modCm">
        <pc:chgData name="Broder MHS, Gail B" userId="3f43db56-9360-41d7-b691-f005f977af62" providerId="ADAL" clId="{746B321E-CE5D-4CC0-9C22-33ED9330D762}" dt="2022-06-24T17:49:56.285" v="174"/>
        <pc:sldMkLst>
          <pc:docMk/>
          <pc:sldMk cId="1549673790" sldId="277"/>
        </pc:sldMkLst>
        <pc:picChg chg="mod">
          <ac:chgData name="Broder MHS, Gail B" userId="3f43db56-9360-41d7-b691-f005f977af62" providerId="ADAL" clId="{746B321E-CE5D-4CC0-9C22-33ED9330D762}" dt="2022-06-24T16:45:10.460" v="173" actId="1076"/>
          <ac:picMkLst>
            <pc:docMk/>
            <pc:sldMk cId="1549673790" sldId="277"/>
            <ac:picMk id="38914" creationId="{00000000-0000-0000-0000-000000000000}"/>
          </ac:picMkLst>
        </pc:picChg>
      </pc:sldChg>
      <pc:sldMasterChg chg="delSldLayout">
        <pc:chgData name="Broder MHS, Gail B" userId="3f43db56-9360-41d7-b691-f005f977af62" providerId="ADAL" clId="{746B321E-CE5D-4CC0-9C22-33ED9330D762}" dt="2022-06-24T16:41:25.611" v="45" actId="47"/>
        <pc:sldMasterMkLst>
          <pc:docMk/>
          <pc:sldMasterMk cId="970203294" sldId="2147483648"/>
        </pc:sldMasterMkLst>
        <pc:sldLayoutChg chg="del">
          <pc:chgData name="Broder MHS, Gail B" userId="3f43db56-9360-41d7-b691-f005f977af62" providerId="ADAL" clId="{746B321E-CE5D-4CC0-9C22-33ED9330D762}" dt="2022-06-24T16:41:25.611" v="45" actId="47"/>
          <pc:sldLayoutMkLst>
            <pc:docMk/>
            <pc:sldMasterMk cId="970203294" sldId="2147483648"/>
            <pc:sldLayoutMk cId="2011026572" sldId="2147483682"/>
          </pc:sldLayoutMkLst>
        </pc:sldLayoutChg>
      </pc:sldMasterChg>
    </pc:docChg>
  </pc:docChgLst>
  <pc:docChgLst>
    <pc:chgData name="Malefo, Matshidiso" userId="S::mmalefo@fredhutch.org::389f7597-cd44-4ec3-a662-369cbef279fe" providerId="AD" clId="Web-{88C521ED-9F11-472C-9815-0C13588F2FC6}"/>
    <pc:docChg chg="modSld">
      <pc:chgData name="Malefo, Matshidiso" userId="S::mmalefo@fredhutch.org::389f7597-cd44-4ec3-a662-369cbef279fe" providerId="AD" clId="Web-{88C521ED-9F11-472C-9815-0C13588F2FC6}" dt="2022-06-20T09:10:19.561" v="1" actId="14100"/>
      <pc:docMkLst>
        <pc:docMk/>
      </pc:docMkLst>
      <pc:sldChg chg="modSp">
        <pc:chgData name="Malefo, Matshidiso" userId="S::mmalefo@fredhutch.org::389f7597-cd44-4ec3-a662-369cbef279fe" providerId="AD" clId="Web-{88C521ED-9F11-472C-9815-0C13588F2FC6}" dt="2022-06-20T09:10:19.561" v="1" actId="14100"/>
        <pc:sldMkLst>
          <pc:docMk/>
          <pc:sldMk cId="1290622035" sldId="273"/>
        </pc:sldMkLst>
        <pc:picChg chg="mod">
          <ac:chgData name="Malefo, Matshidiso" userId="S::mmalefo@fredhutch.org::389f7597-cd44-4ec3-a662-369cbef279fe" providerId="AD" clId="Web-{88C521ED-9F11-472C-9815-0C13588F2FC6}" dt="2022-06-20T09:10:19.561" v="1" actId="14100"/>
          <ac:picMkLst>
            <pc:docMk/>
            <pc:sldMk cId="1290622035" sldId="273"/>
            <ac:picMk id="3" creationId="{00000000-0000-0000-0000-000000000000}"/>
          </ac:picMkLst>
        </pc:picChg>
      </pc:sldChg>
      <pc:sldChg chg="modSp">
        <pc:chgData name="Malefo, Matshidiso" userId="S::mmalefo@fredhutch.org::389f7597-cd44-4ec3-a662-369cbef279fe" providerId="AD" clId="Web-{88C521ED-9F11-472C-9815-0C13588F2FC6}" dt="2022-06-20T09:09:15.669" v="0" actId="14100"/>
        <pc:sldMkLst>
          <pc:docMk/>
          <pc:sldMk cId="3638627333" sldId="298"/>
        </pc:sldMkLst>
        <pc:spChg chg="mod">
          <ac:chgData name="Malefo, Matshidiso" userId="S::mmalefo@fredhutch.org::389f7597-cd44-4ec3-a662-369cbef279fe" providerId="AD" clId="Web-{88C521ED-9F11-472C-9815-0C13588F2FC6}" dt="2022-06-20T09:09:15.669" v="0" actId="14100"/>
          <ac:spMkLst>
            <pc:docMk/>
            <pc:sldMk cId="3638627333" sldId="298"/>
            <ac:spMk id="38914" creationId="{00000000-0000-0000-0000-000000000000}"/>
          </ac:spMkLst>
        </pc:spChg>
      </pc:sldChg>
    </pc:docChg>
  </pc:docChgLst>
  <pc:docChgLst>
    <pc:chgData name="Broder MHS, Gail B" userId="S::gbroder@fredhutch.org::3f43db56-9360-41d7-b691-f005f977af62" providerId="AD" clId="Web-{F06A6A93-8889-4F46-2F99-8F90518F7550}"/>
    <pc:docChg chg="modSld">
      <pc:chgData name="Broder MHS, Gail B" userId="S::gbroder@fredhutch.org::3f43db56-9360-41d7-b691-f005f977af62" providerId="AD" clId="Web-{F06A6A93-8889-4F46-2F99-8F90518F7550}" dt="2022-06-24T16:32:54.141" v="38" actId="20577"/>
      <pc:docMkLst>
        <pc:docMk/>
      </pc:docMkLst>
      <pc:sldChg chg="modSp modCm">
        <pc:chgData name="Broder MHS, Gail B" userId="S::gbroder@fredhutch.org::3f43db56-9360-41d7-b691-f005f977af62" providerId="AD" clId="Web-{F06A6A93-8889-4F46-2F99-8F90518F7550}" dt="2022-06-24T16:32:54.141" v="38" actId="20577"/>
        <pc:sldMkLst>
          <pc:docMk/>
          <pc:sldMk cId="2251069691" sldId="262"/>
        </pc:sldMkLst>
        <pc:spChg chg="mod">
          <ac:chgData name="Broder MHS, Gail B" userId="S::gbroder@fredhutch.org::3f43db56-9360-41d7-b691-f005f977af62" providerId="AD" clId="Web-{F06A6A93-8889-4F46-2F99-8F90518F7550}" dt="2022-06-24T16:32:54.141" v="38" actId="20577"/>
          <ac:spMkLst>
            <pc:docMk/>
            <pc:sldMk cId="2251069691" sldId="262"/>
            <ac:spMk id="39939" creationId="{00000000-0000-0000-0000-000000000000}"/>
          </ac:spMkLst>
        </pc:spChg>
      </pc:sldChg>
    </pc:docChg>
  </pc:docChgLst>
  <pc:docChgLst>
    <pc:chgData name="Broder MHS, Gail B" userId="3f43db56-9360-41d7-b691-f005f977af62" providerId="ADAL" clId="{41ED7702-FEDE-4CA3-9F4A-68BF66A0DDA4}"/>
    <pc:docChg chg="undo custSel modSld">
      <pc:chgData name="Broder MHS, Gail B" userId="3f43db56-9360-41d7-b691-f005f977af62" providerId="ADAL" clId="{41ED7702-FEDE-4CA3-9F4A-68BF66A0DDA4}" dt="2022-06-24T20:49:08.944" v="320" actId="1035"/>
      <pc:docMkLst>
        <pc:docMk/>
      </pc:docMkLst>
      <pc:sldChg chg="addSp delSp modSp mod delCm modCm modNotesTx">
        <pc:chgData name="Broder MHS, Gail B" userId="3f43db56-9360-41d7-b691-f005f977af62" providerId="ADAL" clId="{41ED7702-FEDE-4CA3-9F4A-68BF66A0DDA4}" dt="2022-06-24T20:49:08.944" v="320" actId="1035"/>
        <pc:sldMkLst>
          <pc:docMk/>
          <pc:sldMk cId="1549673790" sldId="277"/>
        </pc:sldMkLst>
        <pc:spChg chg="mod">
          <ac:chgData name="Broder MHS, Gail B" userId="3f43db56-9360-41d7-b691-f005f977af62" providerId="ADAL" clId="{41ED7702-FEDE-4CA3-9F4A-68BF66A0DDA4}" dt="2022-06-24T20:47:29.511" v="254" actId="1076"/>
          <ac:spMkLst>
            <pc:docMk/>
            <pc:sldMk cId="1549673790" sldId="277"/>
            <ac:spMk id="2" creationId="{00000000-0000-0000-0000-000000000000}"/>
          </ac:spMkLst>
        </pc:spChg>
        <pc:spChg chg="add mod">
          <ac:chgData name="Broder MHS, Gail B" userId="3f43db56-9360-41d7-b691-f005f977af62" providerId="ADAL" clId="{41ED7702-FEDE-4CA3-9F4A-68BF66A0DDA4}" dt="2022-06-24T20:49:08.944" v="320" actId="1035"/>
          <ac:spMkLst>
            <pc:docMk/>
            <pc:sldMk cId="1549673790" sldId="277"/>
            <ac:spMk id="7" creationId="{5C111DAD-12EC-46E8-A231-0AE037C692F1}"/>
          </ac:spMkLst>
        </pc:spChg>
        <pc:graphicFrameChg chg="add mod modGraphic">
          <ac:chgData name="Broder MHS, Gail B" userId="3f43db56-9360-41d7-b691-f005f977af62" providerId="ADAL" clId="{41ED7702-FEDE-4CA3-9F4A-68BF66A0DDA4}" dt="2022-06-24T20:48:09.018" v="271" actId="404"/>
          <ac:graphicFrameMkLst>
            <pc:docMk/>
            <pc:sldMk cId="1549673790" sldId="277"/>
            <ac:graphicFrameMk id="6" creationId="{65B2D07B-7F77-494B-B959-89F393763EBE}"/>
          </ac:graphicFrameMkLst>
        </pc:graphicFrameChg>
        <pc:picChg chg="add mod">
          <ac:chgData name="Broder MHS, Gail B" userId="3f43db56-9360-41d7-b691-f005f977af62" providerId="ADAL" clId="{41ED7702-FEDE-4CA3-9F4A-68BF66A0DDA4}" dt="2022-06-24T20:48:35.888" v="283" actId="1035"/>
          <ac:picMkLst>
            <pc:docMk/>
            <pc:sldMk cId="1549673790" sldId="277"/>
            <ac:picMk id="9" creationId="{9A5177C5-16D7-4B24-9339-C8C63F045F5F}"/>
          </ac:picMkLst>
        </pc:picChg>
        <pc:picChg chg="add mod">
          <ac:chgData name="Broder MHS, Gail B" userId="3f43db56-9360-41d7-b691-f005f977af62" providerId="ADAL" clId="{41ED7702-FEDE-4CA3-9F4A-68BF66A0DDA4}" dt="2022-06-24T20:48:37.600" v="285" actId="1035"/>
          <ac:picMkLst>
            <pc:docMk/>
            <pc:sldMk cId="1549673790" sldId="277"/>
            <ac:picMk id="11" creationId="{03009CBB-0120-4949-9C68-46D70DDBD84B}"/>
          </ac:picMkLst>
        </pc:picChg>
        <pc:picChg chg="add mod">
          <ac:chgData name="Broder MHS, Gail B" userId="3f43db56-9360-41d7-b691-f005f977af62" providerId="ADAL" clId="{41ED7702-FEDE-4CA3-9F4A-68BF66A0DDA4}" dt="2022-06-24T20:48:29.824" v="278" actId="1035"/>
          <ac:picMkLst>
            <pc:docMk/>
            <pc:sldMk cId="1549673790" sldId="277"/>
            <ac:picMk id="13" creationId="{7B4883FD-6397-4C27-B952-CF7A107F2678}"/>
          </ac:picMkLst>
        </pc:picChg>
        <pc:picChg chg="add mod">
          <ac:chgData name="Broder MHS, Gail B" userId="3f43db56-9360-41d7-b691-f005f977af62" providerId="ADAL" clId="{41ED7702-FEDE-4CA3-9F4A-68BF66A0DDA4}" dt="2022-06-24T20:48:33.633" v="281" actId="1035"/>
          <ac:picMkLst>
            <pc:docMk/>
            <pc:sldMk cId="1549673790" sldId="277"/>
            <ac:picMk id="15" creationId="{3E605EAD-8E58-42FF-B787-81FBE7A7B0F8}"/>
          </ac:picMkLst>
        </pc:picChg>
        <pc:picChg chg="add mod">
          <ac:chgData name="Broder MHS, Gail B" userId="3f43db56-9360-41d7-b691-f005f977af62" providerId="ADAL" clId="{41ED7702-FEDE-4CA3-9F4A-68BF66A0DDA4}" dt="2022-06-24T20:48:39.760" v="288" actId="1035"/>
          <ac:picMkLst>
            <pc:docMk/>
            <pc:sldMk cId="1549673790" sldId="277"/>
            <ac:picMk id="17" creationId="{830A1668-8673-4E69-8FC1-D5991E4934E9}"/>
          </ac:picMkLst>
        </pc:picChg>
        <pc:picChg chg="del">
          <ac:chgData name="Broder MHS, Gail B" userId="3f43db56-9360-41d7-b691-f005f977af62" providerId="ADAL" clId="{41ED7702-FEDE-4CA3-9F4A-68BF66A0DDA4}" dt="2022-06-24T20:35:13.832" v="0" actId="478"/>
          <ac:picMkLst>
            <pc:docMk/>
            <pc:sldMk cId="1549673790" sldId="277"/>
            <ac:picMk id="38914" creationId="{00000000-0000-0000-0000-000000000000}"/>
          </ac:picMkLst>
        </pc:picChg>
      </pc:sldChg>
    </pc:docChg>
  </pc:docChgLst>
  <pc:docChgLst>
    <pc:chgData name="Malefo, Matshidiso" userId="S::mmalefo@fredhutch.org::389f7597-cd44-4ec3-a662-369cbef279fe" providerId="AD" clId="Web-{30C7C111-19AF-40FC-A653-FC40E85A753E}"/>
    <pc:docChg chg="modSld">
      <pc:chgData name="Malefo, Matshidiso" userId="S::mmalefo@fredhutch.org::389f7597-cd44-4ec3-a662-369cbef279fe" providerId="AD" clId="Web-{30C7C111-19AF-40FC-A653-FC40E85A753E}" dt="2022-06-20T08:13:31.914" v="2" actId="14100"/>
      <pc:docMkLst>
        <pc:docMk/>
      </pc:docMkLst>
      <pc:sldChg chg="modSp">
        <pc:chgData name="Malefo, Matshidiso" userId="S::mmalefo@fredhutch.org::389f7597-cd44-4ec3-a662-369cbef279fe" providerId="AD" clId="Web-{30C7C111-19AF-40FC-A653-FC40E85A753E}" dt="2022-06-20T08:13:31.914" v="2" actId="14100"/>
        <pc:sldMkLst>
          <pc:docMk/>
          <pc:sldMk cId="2251069691" sldId="262"/>
        </pc:sldMkLst>
        <pc:picChg chg="mod">
          <ac:chgData name="Malefo, Matshidiso" userId="S::mmalefo@fredhutch.org::389f7597-cd44-4ec3-a662-369cbef279fe" providerId="AD" clId="Web-{30C7C111-19AF-40FC-A653-FC40E85A753E}" dt="2022-06-20T08:13:31.914" v="2" actId="14100"/>
          <ac:picMkLst>
            <pc:docMk/>
            <pc:sldMk cId="2251069691" sldId="262"/>
            <ac:picMk id="205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8A1DF-53E7-4AF3-996B-8AA2247DF608}" type="datetimeFigureOut">
              <a:rPr lang="en-ZA" smtClean="0"/>
              <a:t>2022/06/24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77319-2095-4FF4-AEE9-3ECF8527F125}" type="slidenum">
              <a:rPr lang="en-ZA" smtClean="0"/>
              <a:t>‹#›</a:t>
            </a:fld>
            <a:endParaRPr lang="en-ZA"/>
          </a:p>
        </p:txBody>
      </p:sp>
    </p:spTree>
    <p:extLst>
      <p:ext uri="{BB962C8B-B14F-4D97-AF65-F5344CB8AC3E}">
        <p14:creationId xmlns:p14="http://schemas.microsoft.com/office/powerpoint/2010/main" val="274383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2DCF8-2A8A-4E55-AD26-14BBDAF93434}" type="slidenum">
              <a:rPr lang="en-US"/>
              <a:pPr/>
              <a:t>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dirty="0"/>
              <a:t>Today we are going to focus on these key topics.</a:t>
            </a:r>
          </a:p>
          <a:p>
            <a:endParaRPr lang="en-US" dirty="0"/>
          </a:p>
          <a:p>
            <a:r>
              <a:rPr lang="en-US" dirty="0"/>
              <a:t>First we will discuss the role that the staff at the clinical research site</a:t>
            </a:r>
            <a:r>
              <a:rPr lang="en-US" baseline="0" dirty="0"/>
              <a:t> </a:t>
            </a:r>
            <a:r>
              <a:rPr lang="en-US" dirty="0"/>
              <a:t>perform with relation to the media.</a:t>
            </a:r>
          </a:p>
          <a:p>
            <a:endParaRPr lang="en-US" dirty="0"/>
          </a:p>
          <a:p>
            <a:r>
              <a:rPr lang="en-US" dirty="0"/>
              <a:t>Next, we’ll talk about the role a CAB member can play in media relations.</a:t>
            </a:r>
          </a:p>
          <a:p>
            <a:endParaRPr lang="en-US" dirty="0"/>
          </a:p>
          <a:p>
            <a:r>
              <a:rPr lang="en-US" dirty="0"/>
              <a:t>The next task will be to discuss the media—who they are, what myths we often have about them, and what they need in order to do their best work.</a:t>
            </a:r>
          </a:p>
          <a:p>
            <a:endParaRPr lang="en-US" dirty="0"/>
          </a:p>
          <a:p>
            <a:r>
              <a:rPr lang="en-US" dirty="0"/>
              <a:t>Finally, we’ll offer some tips on how to handle an interview so that can help you generate accurate, favorable coverage on the topic of HIV vaccine research.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DB6F0-120B-46F6-90D8-09DC555C4058}" type="slidenum">
              <a:rPr lang="en-US"/>
              <a:pPr/>
              <a:t>11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Now, if you go through media training, this won’t guarantee that you will always get great coverage in every publication whenever you want it.  But you do increase the chances. And remember [read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D41E0-FCF6-40A5-9518-0B404BEF950A}" type="slidenum">
              <a:rPr lang="en-US"/>
              <a:pPr/>
              <a:t>12</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a:t>It’s important to get your key message down to a brief, focused answer.  This is a one or two sentence statement that you use to open a discussion with a journalist, or to explain the role</a:t>
            </a:r>
            <a:r>
              <a:rPr lang="en-US" baseline="0" dirty="0"/>
              <a:t> of </a:t>
            </a:r>
            <a:r>
              <a:rPr lang="en-US" dirty="0"/>
              <a:t>CAB members when you are talking to a group, or even explaining to a family member or friend.</a:t>
            </a:r>
          </a:p>
          <a:p>
            <a:endParaRPr lang="en-US" dirty="0"/>
          </a:p>
          <a:p>
            <a:r>
              <a:rPr lang="en-US" dirty="0"/>
              <a:t>This is a statement that frames the importance of the topic—the sense of mission.  </a:t>
            </a:r>
          </a:p>
          <a:p>
            <a:endParaRPr lang="en-US" dirty="0"/>
          </a:p>
          <a:p>
            <a:r>
              <a:rPr lang="en-US" dirty="0"/>
              <a:t>For example:</a:t>
            </a:r>
            <a:r>
              <a:rPr lang="en-US" baseline="0" dirty="0"/>
              <a:t> </a:t>
            </a:r>
          </a:p>
          <a:p>
            <a:pPr marL="171435" indent="-171435">
              <a:buFont typeface="Arial" panose="020B0604020202020204" pitchFamily="34" charset="0"/>
              <a:buChar char="•"/>
            </a:pPr>
            <a:r>
              <a:rPr lang="en-US" dirty="0"/>
              <a:t>We need an HIV vaccine because every year</a:t>
            </a:r>
            <a:r>
              <a:rPr lang="en-US" baseline="0" dirty="0"/>
              <a:t> nearly </a:t>
            </a:r>
            <a:r>
              <a:rPr lang="en-US" dirty="0"/>
              <a:t>2.5 million</a:t>
            </a:r>
            <a:r>
              <a:rPr lang="en-US" baseline="0" dirty="0"/>
              <a:t> </a:t>
            </a:r>
            <a:r>
              <a:rPr lang="en-US" dirty="0"/>
              <a:t>people become infected, with sub- Saharan Africa</a:t>
            </a:r>
            <a:r>
              <a:rPr lang="en-US" baseline="0" dirty="0"/>
              <a:t> accounting for </a:t>
            </a:r>
            <a:r>
              <a:rPr lang="en-US" dirty="0">
                <a:latin typeface="Arial" charset="0"/>
                <a:cs typeface="Arial" charset="0"/>
              </a:rPr>
              <a:t>nearly 70% of all people living with HIV [source: UNAIDS website]. </a:t>
            </a:r>
          </a:p>
          <a:p>
            <a:pPr marL="171435" indent="-171435">
              <a:buFont typeface="Arial" panose="020B0604020202020204" pitchFamily="34" charset="0"/>
              <a:buChar char="•"/>
            </a:pPr>
            <a:r>
              <a:rPr lang="en-US" dirty="0"/>
              <a:t>Vaccines have been key to ending all previous infectious disease epidemics, and HIV is no different.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6824B-9A12-4281-A738-952434B6F34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If you are going to be a spokesperson, take the time to prepare for the interaction.</a:t>
            </a:r>
          </a:p>
          <a:p>
            <a:endParaRPr lang="en-US" dirty="0"/>
          </a:p>
          <a:p>
            <a:r>
              <a:rPr lang="en-US" dirty="0"/>
              <a:t>Get a copy of the newspaper and look at other stories this reporter has done. If you have internet access, use Google and enter the writer’s name—and read what you find. How does the</a:t>
            </a:r>
            <a:r>
              <a:rPr lang="en-US" baseline="0" dirty="0"/>
              <a:t> reporter</a:t>
            </a:r>
            <a:r>
              <a:rPr lang="en-US" dirty="0"/>
              <a:t> present issues—do they try to find controversy in every topic they cover?  Is the reporting fair and balanced?  Know what to expect.</a:t>
            </a:r>
          </a:p>
          <a:p>
            <a:endParaRPr lang="en-US" dirty="0"/>
          </a:p>
          <a:p>
            <a:r>
              <a:rPr lang="en-US" dirty="0"/>
              <a:t>Spend time reviewing your key messages.  If you need to have a couple</a:t>
            </a:r>
            <a:r>
              <a:rPr lang="en-US" baseline="0" dirty="0"/>
              <a:t> of</a:t>
            </a:r>
            <a:r>
              <a:rPr lang="en-US" dirty="0"/>
              <a:t> index cards with key statistics or data, that’s fine.  Practice, practice, practice.  If you will be on camera for the interview, practice in front of a video camera.  Practice with a friend or colleague. Ask the CAB to practice</a:t>
            </a:r>
            <a:r>
              <a:rPr lang="en-US" baseline="0" dirty="0"/>
              <a:t> with you and give you some unexpected questions, so that you practice thinking quickly and giving a clear answer.</a:t>
            </a:r>
            <a:endParaRPr lang="en-US" dirty="0"/>
          </a:p>
          <a:p>
            <a:endParaRPr lang="en-US" dirty="0"/>
          </a:p>
          <a:p>
            <a:r>
              <a:rPr lang="en-US" dirty="0"/>
              <a:t>You don’t have to just accept the situation as it is presented.  If it’s an on-camera interview and the lights are too bright, ask them to change them.  If they give you a swivel chair, ask for a different one.  Ask for a glass of water if you want one. You can ask for changes.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960" y="4400550"/>
            <a:ext cx="6177280" cy="4514850"/>
          </a:xfrm>
        </p:spPr>
        <p:txBody>
          <a:bodyPr/>
          <a:lstStyle/>
          <a:p>
            <a:r>
              <a:rPr lang="en-US" sz="1000" dirty="0"/>
              <a:t>For CAB members, remind them: </a:t>
            </a:r>
          </a:p>
          <a:p>
            <a:pPr marL="181240" indent="-181240">
              <a:buFont typeface="Arial" pitchFamily="34" charset="0"/>
              <a:buChar char="•"/>
            </a:pPr>
            <a:r>
              <a:rPr lang="en-US" sz="1000" dirty="0"/>
              <a:t>They are presenting their own perspective, and not that of paid staff</a:t>
            </a:r>
          </a:p>
          <a:p>
            <a:pPr marL="181240" indent="-181240">
              <a:buFont typeface="Arial" pitchFamily="34" charset="0"/>
              <a:buChar char="•"/>
            </a:pPr>
            <a:r>
              <a:rPr lang="en-US" sz="1000" dirty="0"/>
              <a:t>They must maintain participant confidentiality (don’t refer by name to other study participants)</a:t>
            </a:r>
          </a:p>
          <a:p>
            <a:pPr marL="181240" indent="-181240">
              <a:buFont typeface="Arial" pitchFamily="34" charset="0"/>
              <a:buChar char="•"/>
            </a:pPr>
            <a:r>
              <a:rPr lang="en-US" sz="1000" dirty="0"/>
              <a:t>They have signed a confidentiality agreement, so even if the site has shared unpublished study data with the CAB, that the information is not to be shared publically.</a:t>
            </a:r>
          </a:p>
          <a:p>
            <a:pPr marL="181240" indent="-181240">
              <a:buFont typeface="Arial" pitchFamily="34" charset="0"/>
              <a:buChar char="•"/>
            </a:pPr>
            <a:r>
              <a:rPr lang="en-US" sz="1000" dirty="0"/>
              <a:t>They don’t have to answer any questions they don’t feel comfortable answering. </a:t>
            </a:r>
          </a:p>
          <a:p>
            <a:pPr>
              <a:spcBef>
                <a:spcPts val="634"/>
              </a:spcBef>
            </a:pPr>
            <a:r>
              <a:rPr lang="en-US" sz="1000" dirty="0"/>
              <a:t>For current or former study participants, it is important to go through a miniature “informed consent” process before the participant agrees to be interviewed. In the HVTN’s experience, the greatest number of social impact concerns occur when people find out about someone’s trial participation. The participant should carefully consider what the impact would be if they “announce” their trial participation to others. For example:</a:t>
            </a:r>
          </a:p>
          <a:p>
            <a:pPr marL="664546" lvl="1" indent="-181240">
              <a:buFont typeface="Arial" pitchFamily="34" charset="0"/>
              <a:buChar char="•"/>
            </a:pPr>
            <a:r>
              <a:rPr lang="en-US" sz="1000" dirty="0"/>
              <a:t>Are there family members or others who would be upset by this news?</a:t>
            </a:r>
          </a:p>
          <a:p>
            <a:pPr marL="664546" lvl="1" indent="-181240">
              <a:buFont typeface="Arial" pitchFamily="34" charset="0"/>
              <a:buChar char="•"/>
            </a:pPr>
            <a:r>
              <a:rPr lang="en-US" sz="1000" dirty="0"/>
              <a:t>Might it cause a problem if their employer found out they are participating in a trial?</a:t>
            </a:r>
          </a:p>
          <a:p>
            <a:pPr marL="664546" lvl="1" indent="-181240">
              <a:buFont typeface="Arial" pitchFamily="34" charset="0"/>
              <a:buChar char="•"/>
            </a:pPr>
            <a:r>
              <a:rPr lang="en-US" sz="1000" dirty="0"/>
              <a:t>What might happen if someone who sees the interview mistakenly thinks they are HIV-infected?</a:t>
            </a:r>
          </a:p>
          <a:p>
            <a:pPr>
              <a:spcAft>
                <a:spcPts val="634"/>
              </a:spcAft>
            </a:pPr>
            <a:r>
              <a:rPr lang="en-US" sz="1000" dirty="0"/>
              <a:t>After considering these potential risks, if the participant decides to give the interview, it can be helpful to review with them some of the key messages that we always try to convey about vaccine studies. If they have the opportunity to include these messages in their answers during the interview, it can help to reinforce the information and break down common myths. These key messages could include:</a:t>
            </a:r>
          </a:p>
          <a:p>
            <a:pPr marL="664546" lvl="1" indent="-181240">
              <a:buFont typeface="Arial" pitchFamily="34" charset="0"/>
              <a:buChar char="•"/>
            </a:pPr>
            <a:r>
              <a:rPr lang="en-US" sz="1000" dirty="0"/>
              <a:t>Safety of study participants is of the utmost importance.</a:t>
            </a:r>
          </a:p>
          <a:p>
            <a:pPr marL="664546" lvl="1" indent="-181240">
              <a:buFont typeface="Arial" pitchFamily="34" charset="0"/>
              <a:buChar char="•"/>
            </a:pPr>
            <a:r>
              <a:rPr lang="en-US" sz="1000" dirty="0"/>
              <a:t>Only people who are HIV-negative participate in preventive HIV vaccine studies, because we hope that one day a vaccine will keep people from becoming infected.</a:t>
            </a:r>
          </a:p>
          <a:p>
            <a:pPr marL="664546" lvl="1" indent="-181240">
              <a:buFont typeface="Arial" pitchFamily="34" charset="0"/>
              <a:buChar char="•"/>
            </a:pPr>
            <a:r>
              <a:rPr lang="en-US" sz="1000" dirty="0"/>
              <a:t>There is no vaccine against HIV yet, and it is only through these research studies that one can be found.</a:t>
            </a:r>
          </a:p>
          <a:p>
            <a:r>
              <a:rPr lang="en-US" sz="1000" dirty="0"/>
              <a:t>Some sites feel that the potential risks of being interviewed are too great for current participants, and will only agree to having a former participant be interviewed. This can help to underscore that the participant continues to be healthy and did not experience serious safety concerns because of being in a study.</a:t>
            </a:r>
          </a:p>
        </p:txBody>
      </p:sp>
      <p:sp>
        <p:nvSpPr>
          <p:cNvPr id="4" name="Slide Number Placeholder 3"/>
          <p:cNvSpPr>
            <a:spLocks noGrp="1"/>
          </p:cNvSpPr>
          <p:nvPr>
            <p:ph type="sldNum" sz="quarter" idx="10"/>
          </p:nvPr>
        </p:nvSpPr>
        <p:spPr/>
        <p:txBody>
          <a:bodyPr/>
          <a:lstStyle/>
          <a:p>
            <a:pPr>
              <a:defRPr/>
            </a:pPr>
            <a:fld id="{CE101F73-699E-41E8-B3B8-B8E309C5948F}" type="slidenum">
              <a:rPr lang="bg-BG" smtClean="0"/>
              <a:pPr>
                <a:defRPr/>
              </a:pPr>
              <a:t>14</a:t>
            </a:fld>
            <a:endParaRPr lang="bg-BG"/>
          </a:p>
        </p:txBody>
      </p:sp>
    </p:spTree>
    <p:extLst>
      <p:ext uri="{BB962C8B-B14F-4D97-AF65-F5344CB8AC3E}">
        <p14:creationId xmlns:p14="http://schemas.microsoft.com/office/powerpoint/2010/main" val="2767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2C37A-CA74-4A49-8E27-6FD890F76764}" type="slidenum">
              <a:rPr lang="en-US"/>
              <a:pPr/>
              <a:t>15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spcAft>
                <a:spcPts val="634"/>
              </a:spcAft>
            </a:pPr>
            <a:r>
              <a:rPr lang="en-US" dirty="0"/>
              <a:t>You have a lot of power in an interview, if you choose to use it.</a:t>
            </a:r>
          </a:p>
          <a:p>
            <a:pPr>
              <a:spcAft>
                <a:spcPts val="634"/>
              </a:spcAft>
            </a:pPr>
            <a:r>
              <a:rPr lang="en-US" dirty="0"/>
              <a:t>If there are topics that you won’t answer, let the reporter know upfront.  Be polite about it, but be firm.  “If you are planning to talk about XXX, I’m not knowledgeable on that, so I won’t be able to answer your questions.”  And if the reporter still asks questions on that topic, just sit quietly, or repeat “That’s a topic I really don’t know enough about to comment, sorry.”</a:t>
            </a:r>
          </a:p>
          <a:p>
            <a:pPr>
              <a:spcAft>
                <a:spcPts val="634"/>
              </a:spcAft>
            </a:pPr>
            <a:r>
              <a:rPr lang="en-US" dirty="0"/>
              <a:t>If you are asked a complicated or difficult question, feel free to pause and think about your response before you start talking.  If this is for radio or TV, they will edit out the quiet (they call it “dead space”).</a:t>
            </a:r>
          </a:p>
          <a:p>
            <a:pPr>
              <a:spcAft>
                <a:spcPts val="634"/>
              </a:spcAft>
            </a:pPr>
            <a:r>
              <a:rPr lang="en-US" dirty="0"/>
              <a:t>If the question is confusing, ask the reporter to repeat it.  Tell her/him you don’t understand.  Ask for clarification.</a:t>
            </a:r>
          </a:p>
          <a:p>
            <a:pPr>
              <a:spcAft>
                <a:spcPts val="634"/>
              </a:spcAft>
            </a:pPr>
            <a:r>
              <a:rPr lang="en-US" dirty="0"/>
              <a:t>And through it all, remember the key messages that you want to deliver, and be sure you repeat them often.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79B25-3F0E-49E4-995F-6A18F6279856}" type="slidenum">
              <a:rPr lang="en-US"/>
              <a:pPr/>
              <a:t>16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a:t>Remember to use every opportunity that a journalist gives you to repeat your key messages.  Lots of time the last thing a journalist will say is “Is there anything else you’d like to add?”</a:t>
            </a:r>
          </a:p>
          <a:p>
            <a:endParaRPr lang="en-US" dirty="0"/>
          </a:p>
          <a:p>
            <a:r>
              <a:rPr lang="en-US" dirty="0"/>
              <a:t>All too often, people respond:  “No, I think that’s it.”  Don’t miss your last opportunity to focus the reporter on your three key points!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8EEEA-4F50-4303-8304-2823666C7368}" type="slidenum">
              <a:rPr lang="en-US"/>
              <a:pPr/>
              <a:t>17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During an interview, there are likely to be things that have been talked about that need some follow up, whether it’s a statistic that you couldn’t recall exactly, or materials you said you would provide.  While you are being interviewed, make notes of these promises, and then be sure that you fulfill them.  One great idea is to have someone else with you off-camera or in the background to take notes and help you follow up to evaluate the interview, helping you consider what you answered well and where you could improve the next time.</a:t>
            </a:r>
          </a:p>
          <a:p>
            <a:endParaRPr lang="en-US" dirty="0"/>
          </a:p>
          <a:p>
            <a:r>
              <a:rPr lang="en-US" dirty="0"/>
              <a:t>Finally, it can</a:t>
            </a:r>
            <a:r>
              <a:rPr lang="en-US" baseline="0" dirty="0"/>
              <a:t> be</a:t>
            </a:r>
            <a:r>
              <a:rPr lang="en-US" dirty="0"/>
              <a:t> really useful to follow any story or interview with a thank you.  This can be written, an email or a phone call. But let the journalist know that you appreciate his or her work in raising awareness of vaccine research in the community.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0A2E1-659E-4F0F-82FE-150B8AAEDAEC}" type="slidenum">
              <a:rPr lang="en-US"/>
              <a:pPr/>
              <a:t>18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So, in summary, here are the key things I hope you will remember if you are going to be a spokesperson about HIV vaccine research.  You will be most effective if you take the time to prepare for this press interaction, if you maintain control during the interview, remember and use your key messages, and finally, follow up on your commitments.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101F73-699E-41E8-B3B8-B8E309C5948F}" type="slidenum">
              <a:rPr lang="bg-BG" smtClean="0"/>
              <a:pPr>
                <a:defRPr/>
              </a:pPr>
              <a:t>19</a:t>
            </a:fld>
            <a:endParaRPr lang="bg-BG"/>
          </a:p>
        </p:txBody>
      </p:sp>
    </p:spTree>
    <p:extLst>
      <p:ext uri="{BB962C8B-B14F-4D97-AF65-F5344CB8AC3E}">
        <p14:creationId xmlns:p14="http://schemas.microsoft.com/office/powerpoint/2010/main" val="117700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more about working with the media, let’s spend a minute talking about all the different types of media that exist</a:t>
            </a:r>
            <a:r>
              <a:rPr lang="en-US" baseline="0" dirty="0"/>
              <a:t> today.</a:t>
            </a:r>
          </a:p>
          <a:p>
            <a:endParaRPr lang="en-US" baseline="0" dirty="0"/>
          </a:p>
          <a:p>
            <a:r>
              <a:rPr lang="en-US" baseline="0" dirty="0"/>
              <a:t>In its basic sense, media, according to the Google definition, refers to </a:t>
            </a:r>
            <a:r>
              <a:rPr lang="en-US" sz="1300" dirty="0"/>
              <a:t> </a:t>
            </a:r>
            <a:r>
              <a:rPr lang="en-US" sz="1300" b="1" dirty="0"/>
              <a:t>“</a:t>
            </a:r>
            <a:r>
              <a:rPr lang="en-US" sz="1300" dirty="0"/>
              <a:t>the main means of mass communication (esp. television, radio, newspapers, and the Internet) regarded collectively. Synonyms [include]: the press, the fourth estate, the news, the papers.”</a:t>
            </a:r>
          </a:p>
          <a:p>
            <a:endParaRPr lang="en-US" sz="1300" dirty="0"/>
          </a:p>
          <a:p>
            <a:r>
              <a:rPr lang="en-US" sz="1300" dirty="0"/>
              <a:t>For our purposes today, we are talking about anyone who writes or takes photographs for newspapers, magazines, or blogs and other websites and social media, plus reporters for radio or television, and the producers and editors who work back at the offices of these stations or papers or websites. This means that there are more places than ever where information about HIV vaccine research can appear—and more and more places we need to monitor.</a:t>
            </a:r>
          </a:p>
          <a:p>
            <a:endParaRPr lang="en-US" sz="1300" dirty="0"/>
          </a:p>
        </p:txBody>
      </p:sp>
      <p:sp>
        <p:nvSpPr>
          <p:cNvPr id="4" name="Slide Number Placeholder 3"/>
          <p:cNvSpPr>
            <a:spLocks noGrp="1"/>
          </p:cNvSpPr>
          <p:nvPr>
            <p:ph type="sldNum" sz="quarter" idx="10"/>
          </p:nvPr>
        </p:nvSpPr>
        <p:spPr/>
        <p:txBody>
          <a:bodyPr/>
          <a:lstStyle/>
          <a:p>
            <a:pPr>
              <a:defRPr/>
            </a:pPr>
            <a:fld id="{CE101F73-699E-41E8-B3B8-B8E309C5948F}" type="slidenum">
              <a:rPr lang="bg-BG" smtClean="0"/>
              <a:pPr>
                <a:defRPr/>
              </a:pPr>
              <a:t>3</a:t>
            </a:fld>
            <a:endParaRPr lang="bg-BG"/>
          </a:p>
        </p:txBody>
      </p:sp>
    </p:spTree>
    <p:extLst>
      <p:ext uri="{BB962C8B-B14F-4D97-AF65-F5344CB8AC3E}">
        <p14:creationId xmlns:p14="http://schemas.microsoft.com/office/powerpoint/2010/main" val="220531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53FE4-CFDA-4BBF-86CA-EED7570B5F14}" type="slidenum">
              <a:rPr lang="en-US"/>
              <a:pPr/>
              <a:t>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dirty="0"/>
              <a:t>[read</a:t>
            </a:r>
            <a:r>
              <a:rPr lang="en-US" baseline="0" dirty="0"/>
              <a:t> slide]</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0A7C8-C037-4F84-8D79-5EBED26BAD39}"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lnSpc>
                <a:spcPct val="90000"/>
              </a:lnSpc>
            </a:pPr>
            <a:r>
              <a:rPr lang="en-US" sz="1000" dirty="0"/>
              <a:t>[Begin by asking for input on how the group defines the site’s role]  After discussion, continue with this text:</a:t>
            </a:r>
          </a:p>
          <a:p>
            <a:pPr>
              <a:lnSpc>
                <a:spcPct val="90000"/>
              </a:lnSpc>
            </a:pPr>
            <a:endParaRPr lang="en-US" sz="1000" dirty="0"/>
          </a:p>
          <a:p>
            <a:pPr>
              <a:lnSpc>
                <a:spcPct val="90000"/>
              </a:lnSpc>
            </a:pPr>
            <a:r>
              <a:rPr lang="en-US" sz="1000" dirty="0"/>
              <a:t>One important job that the site staff has is to maintain good relationships with the local press.  This means that they need to know the names of the reporters at each of the local newspapers, radio stations and television stations.  They need to know who the editors or producers are at those places.  Reporters change jobs, so it is important to keep track of who has moved where.  Developing relationships takes time—it means helping reporters learn about vaccine science, understand the research process, and educating them about common myths and misperceptions.  By taking the time to give reporters this background, it means that when there is a real “news” story, the journalists are knowledgeable to prepare a good story—one that is accurate, factual, and avoids sensationalism.</a:t>
            </a:r>
          </a:p>
          <a:p>
            <a:pPr>
              <a:lnSpc>
                <a:spcPct val="90000"/>
              </a:lnSpc>
            </a:pPr>
            <a:endParaRPr lang="en-US" sz="1000" dirty="0"/>
          </a:p>
          <a:p>
            <a:pPr>
              <a:lnSpc>
                <a:spcPct val="90000"/>
              </a:lnSpc>
            </a:pPr>
            <a:r>
              <a:rPr lang="en-US" sz="1000" b="1" dirty="0"/>
              <a:t>The site delivers news to the media.  </a:t>
            </a:r>
            <a:r>
              <a:rPr lang="en-US" sz="1000" dirty="0"/>
              <a:t>This involves writing and distributing press releases and then following up with reporters to see if they will write a story.  This press release could be announcing a new trial that is starting at your site, announcing a community event, or encouraging reporters to cover an event.  It could also be announcing some study results.</a:t>
            </a:r>
          </a:p>
          <a:p>
            <a:pPr>
              <a:lnSpc>
                <a:spcPct val="90000"/>
              </a:lnSpc>
            </a:pPr>
            <a:endParaRPr lang="en-US" sz="1000" dirty="0"/>
          </a:p>
          <a:p>
            <a:pPr>
              <a:lnSpc>
                <a:spcPct val="90000"/>
              </a:lnSpc>
            </a:pPr>
            <a:r>
              <a:rPr lang="en-US" sz="1000" dirty="0"/>
              <a:t>Another way that the site prepares for media interaction is to </a:t>
            </a:r>
            <a:r>
              <a:rPr lang="en-US" sz="1000" b="1" dirty="0"/>
              <a:t>be prepared to answer questions on a topic that we would prefer not be in the news</a:t>
            </a:r>
            <a:r>
              <a:rPr lang="en-US" sz="1000" dirty="0"/>
              <a:t>.  By this, I mean that when there is a possibility of negative news, the site must be ready to answer hard questions—even though they will not be seeking out press coverage.  This could happen if a study is stopped after a severe adverse event, or if a site is being closed.  In cases like that, the site would not be actively encouraging the press to cover the story, but the site must be ready to talk to the press if they call.</a:t>
            </a:r>
          </a:p>
          <a:p>
            <a:pPr>
              <a:lnSpc>
                <a:spcPct val="90000"/>
              </a:lnSpc>
            </a:pPr>
            <a:endParaRPr lang="en-US" sz="1000" dirty="0"/>
          </a:p>
          <a:p>
            <a:pPr>
              <a:lnSpc>
                <a:spcPct val="90000"/>
              </a:lnSpc>
            </a:pPr>
            <a:r>
              <a:rPr lang="en-US" sz="1000" dirty="0"/>
              <a:t>Finally, one very important role of the site with regard to media relations is to seek input from their Community Advisory Board on the messages that they will deliver through the media.  </a:t>
            </a:r>
            <a:r>
              <a:rPr lang="en-US" sz="1000" b="1" dirty="0"/>
              <a:t>It’s very helpful to have the CAB review messages</a:t>
            </a:r>
            <a:r>
              <a:rPr lang="en-US" sz="1000" dirty="0"/>
              <a:t> before they are used and to provide the community’s perspective on those messages.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AD985-648A-4A92-A2A4-567C7A67E709}" type="slidenum">
              <a:rPr lang="en-US"/>
              <a:pPr/>
              <a:t>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lnSpc>
                <a:spcPct val="90000"/>
              </a:lnSpc>
            </a:pPr>
            <a:r>
              <a:rPr lang="en-US" dirty="0"/>
              <a:t>Okay, if those are the areas where the site is responsible, where is the CAB responsible?  What is their role?</a:t>
            </a:r>
          </a:p>
          <a:p>
            <a:pPr>
              <a:lnSpc>
                <a:spcPct val="90000"/>
              </a:lnSpc>
            </a:pPr>
            <a:endParaRPr lang="en-US" dirty="0"/>
          </a:p>
          <a:p>
            <a:pPr>
              <a:lnSpc>
                <a:spcPct val="90000"/>
              </a:lnSpc>
            </a:pPr>
            <a:r>
              <a:rPr lang="en-US" dirty="0"/>
              <a:t>Most importantly, the CAB serves as eyes and ears in the community.  If a CAB members hears myths being perpetuated within a particular community group, that information should be shared with the site staff.  This allows the site to plan a way to address those myths in the community, and to be prepared to answer questions from any journalists who start to work on a story as a result of the myths that are circulating in the community.</a:t>
            </a:r>
          </a:p>
          <a:p>
            <a:pPr>
              <a:lnSpc>
                <a:spcPct val="90000"/>
              </a:lnSpc>
            </a:pPr>
            <a:endParaRPr lang="en-US" dirty="0"/>
          </a:p>
          <a:p>
            <a:pPr>
              <a:lnSpc>
                <a:spcPct val="90000"/>
              </a:lnSpc>
            </a:pPr>
            <a:r>
              <a:rPr lang="en-US" dirty="0"/>
              <a:t>Also, the site just isn’t able to review every paper or hear every radio story that airs.  If CAB</a:t>
            </a:r>
            <a:r>
              <a:rPr lang="en-US" baseline="0" dirty="0"/>
              <a:t> members</a:t>
            </a:r>
            <a:r>
              <a:rPr lang="en-US" dirty="0"/>
              <a:t> hear a story about HIV vaccines, or vaccine research or research in general, let your site know.  It’s important for the site to be aware of what’s being said in the media.</a:t>
            </a:r>
          </a:p>
          <a:p>
            <a:pPr>
              <a:lnSpc>
                <a:spcPct val="90000"/>
              </a:lnSpc>
            </a:pPr>
            <a:endParaRPr lang="en-US" dirty="0"/>
          </a:p>
          <a:p>
            <a:pPr>
              <a:lnSpc>
                <a:spcPct val="90000"/>
              </a:lnSpc>
            </a:pPr>
            <a:r>
              <a:rPr lang="en-US" dirty="0"/>
              <a:t>Finally, CAB members should </a:t>
            </a:r>
            <a:r>
              <a:rPr lang="en-US" u="sng" dirty="0"/>
              <a:t>not </a:t>
            </a:r>
            <a:r>
              <a:rPr lang="en-US" u="none" dirty="0"/>
              <a:t>serve as </a:t>
            </a:r>
            <a:r>
              <a:rPr lang="en-US" dirty="0"/>
              <a:t>spokespeople for the s</a:t>
            </a:r>
            <a:r>
              <a:rPr lang="en-US" baseline="0" dirty="0"/>
              <a:t>ite</a:t>
            </a:r>
            <a:r>
              <a:rPr lang="en-US" dirty="0"/>
              <a:t>. If</a:t>
            </a:r>
            <a:r>
              <a:rPr lang="en-US" baseline="0" dirty="0"/>
              <a:t> a CAB member is ever asked to speak with the media regarding the site’s work, he or she should </a:t>
            </a:r>
            <a:r>
              <a:rPr lang="en-US" b="0" i="0" dirty="0"/>
              <a:t>reply that they are not a spokesperson for the site, and redirect the reporter to the Principal Investigator at the site.</a:t>
            </a:r>
            <a:r>
              <a:rPr lang="en-US" b="0" i="0" baseline="0" dirty="0"/>
              <a:t> </a:t>
            </a:r>
            <a:endParaRPr lang="en-US" b="0" i="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0A7C8-C037-4F84-8D79-5EBED26BAD39}"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lnSpc>
                <a:spcPct val="90000"/>
              </a:lnSpc>
            </a:pPr>
            <a:r>
              <a:rPr lang="en-US" sz="1000" dirty="0"/>
              <a:t>[Begin by asking for input on how the group defines the site’s role]  After discussion, continue with this text:</a:t>
            </a:r>
          </a:p>
          <a:p>
            <a:pPr>
              <a:lnSpc>
                <a:spcPct val="90000"/>
              </a:lnSpc>
            </a:pPr>
            <a:endParaRPr lang="en-US" sz="1000" dirty="0"/>
          </a:p>
          <a:p>
            <a:pPr>
              <a:lnSpc>
                <a:spcPct val="90000"/>
              </a:lnSpc>
            </a:pPr>
            <a:r>
              <a:rPr lang="en-US" sz="1000" dirty="0"/>
              <a:t>One important job that the site staff has is to maintain good relationships with the local press.  This means that they need to know the names of the reporters at each of the local newspapers, radio stations and television stations.  They need to know who the editors or producers are at those places.  Reporters change jobs, so it is important to keep track of who has moved where.  Developing relationships takes time—it means helping reporters learn about vaccine science, understand the research process, and educating them about common myths and misperceptions.  By taking the time to give reporters this background, it means that when there is a real “news” story, the journalists are knowledgeable to prepare a good story—one that is accurate, factual, and avoids sensationalism.</a:t>
            </a:r>
          </a:p>
          <a:p>
            <a:pPr>
              <a:lnSpc>
                <a:spcPct val="90000"/>
              </a:lnSpc>
            </a:pPr>
            <a:endParaRPr lang="en-US" sz="1000" dirty="0"/>
          </a:p>
          <a:p>
            <a:pPr>
              <a:lnSpc>
                <a:spcPct val="90000"/>
              </a:lnSpc>
            </a:pPr>
            <a:r>
              <a:rPr lang="en-US" sz="1000" b="1" dirty="0"/>
              <a:t>The site delivers news to the media.  </a:t>
            </a:r>
            <a:r>
              <a:rPr lang="en-US" sz="1000" dirty="0"/>
              <a:t>This involves writing and distributing press releases and then following up with reporters to see if they will write a story.  This press release could be announcing a new trial that is starting at your site, announcing a community event, or encouraging reporters to cover an event.  It could also be announcing some study results.</a:t>
            </a:r>
          </a:p>
          <a:p>
            <a:pPr>
              <a:lnSpc>
                <a:spcPct val="90000"/>
              </a:lnSpc>
            </a:pPr>
            <a:endParaRPr lang="en-US" sz="1000" dirty="0"/>
          </a:p>
          <a:p>
            <a:pPr>
              <a:lnSpc>
                <a:spcPct val="90000"/>
              </a:lnSpc>
            </a:pPr>
            <a:r>
              <a:rPr lang="en-US" sz="1000" dirty="0"/>
              <a:t>Another way that the site prepares for media interaction is to </a:t>
            </a:r>
            <a:r>
              <a:rPr lang="en-US" sz="1000" b="1" dirty="0"/>
              <a:t>be prepared to answer questions on a topic that we would prefer not be in the news</a:t>
            </a:r>
            <a:r>
              <a:rPr lang="en-US" sz="1000" dirty="0"/>
              <a:t>.  By this, I mean that when there is a possibility of negative news, the site must be ready to answer hard questions—even though they will not be seeking out press coverage.  This could happen if a study is stopped after a severe adverse event, or if a site is being closed.  In cases like that, the site would not be actively encouraging the press to cover the story, but the site must be ready to talk to the press if they call.</a:t>
            </a:r>
          </a:p>
          <a:p>
            <a:pPr>
              <a:lnSpc>
                <a:spcPct val="90000"/>
              </a:lnSpc>
            </a:pPr>
            <a:endParaRPr lang="en-US" sz="1000" dirty="0"/>
          </a:p>
          <a:p>
            <a:pPr>
              <a:lnSpc>
                <a:spcPct val="90000"/>
              </a:lnSpc>
            </a:pPr>
            <a:r>
              <a:rPr lang="en-US" sz="1000" dirty="0"/>
              <a:t>Finally, one very important role of the site with regard to media relations is to seek input from their Community Advisory Board on the messages that they will deliver through the media.  </a:t>
            </a:r>
            <a:r>
              <a:rPr lang="en-US" sz="1000" b="1" dirty="0"/>
              <a:t>It’s very helpful to have the CAB review messages</a:t>
            </a:r>
            <a:r>
              <a:rPr lang="en-US" sz="1000" dirty="0"/>
              <a:t> before they are used and to provide the community’s perspective on those messages.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38585-3406-4311-95A0-2FF9A6B767A7}" type="slidenum">
              <a:rPr lang="en-US"/>
              <a:pPr/>
              <a:t>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sz="1100" dirty="0"/>
              <a:t>Let’s shift our focus now and talk a little about the media.  Here are some of the things that people often think are true about the media.</a:t>
            </a:r>
          </a:p>
          <a:p>
            <a:endParaRPr lang="en-US" sz="1100" dirty="0"/>
          </a:p>
          <a:p>
            <a:r>
              <a:rPr lang="en-US" sz="1100" dirty="0"/>
              <a:t>All of these statements listed here are myths.  Maybe a better way to describe them is to say that none of these statements is true for all people in the media at all times.  If you have a lot of press interaction, you will likely be misquoted at some point.  But, you’ll also be quoted accurately most of the time.  You’ll talk to some journalists who are well-prepared and knowledgeable, and you’ll talk to some who have never written a story on a scientific or health topic before.  Many people believe that your ability to get coverage is tied to how much you spend on advertising.  This is rarely the case.  When it is the case, the publication is really more of an advertising vehicle than a true news source.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D5360-BB4C-4D99-8DDE-BBD1FCAABE3D}" type="slidenum">
              <a:rPr lang="en-US"/>
              <a:pPr/>
              <a:t>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sz="1100" dirty="0"/>
              <a:t>But there are some things that can be said that describe most reporters.</a:t>
            </a:r>
          </a:p>
          <a:p>
            <a:endParaRPr lang="en-US" sz="1100" dirty="0"/>
          </a:p>
          <a:p>
            <a:r>
              <a:rPr lang="en-US" sz="1100" dirty="0"/>
              <a:t>They are competitive. They compete with other reporters at their publication, and reporters at other publications.  If they work for newspapers, they compete with television and radio journalists.  They want to write something that is different, better than anything that anyone else is writing about the topic.</a:t>
            </a:r>
          </a:p>
          <a:p>
            <a:endParaRPr lang="en-US" sz="1100" dirty="0"/>
          </a:p>
          <a:p>
            <a:r>
              <a:rPr lang="en-US" sz="1100" dirty="0"/>
              <a:t>They are often in a rush.  It’s very rare for a journalist to have just one assignment, and whenever you hear from them, they always seems to be getting one last quote before the story is turned in.  You will talk to journalists who are early in the development of a story, but while they are working on your story, they are approaching deadline on some other story, and that means they may be distracted and pressured.</a:t>
            </a:r>
          </a:p>
          <a:p>
            <a:endParaRPr lang="en-US" sz="1100" dirty="0"/>
          </a:p>
          <a:p>
            <a:r>
              <a:rPr lang="en-US" sz="1100" dirty="0"/>
              <a:t>Reporters move around a lot.  They move from small papers to bigger papers, from papers to magazines, from media journalist to corporate public relations positions.  They are reporting on health topics today and politics tomorrow.  The result of all of this movement is that you need to be aware of how knowledgeable the reporter is about the topic when you are talking to them.</a:t>
            </a:r>
          </a:p>
          <a:p>
            <a:endParaRPr lang="en-US" sz="1100" dirty="0"/>
          </a:p>
          <a:p>
            <a:r>
              <a:rPr lang="en-US" sz="1100" dirty="0"/>
              <a:t>Finally, always keep in mind that every reporter is human.  Treat them with respect, and over time, you’ll reap the benefits.  And remember, they are doing their job, even if they don’t write exactly what you wanted.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EE9F9-889E-46DB-83C4-D7B2A6967768}" type="slidenum">
              <a:rPr lang="en-US"/>
              <a:pPr/>
              <a:t>10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You can help reporters do a better job of covering your story if you keep in mind what they need to do a good job.</a:t>
            </a:r>
          </a:p>
          <a:p>
            <a:endParaRPr lang="en-US" dirty="0"/>
          </a:p>
          <a:p>
            <a:r>
              <a:rPr lang="en-US" dirty="0"/>
              <a:t>Remember how competitive I said reporters were?  That means they want a scoop.  You will be asked if they can have an exclusive—a scoop.  You really can’t </a:t>
            </a:r>
            <a:r>
              <a:rPr lang="en-US" u="sng" dirty="0"/>
              <a:t>give</a:t>
            </a:r>
            <a:r>
              <a:rPr lang="en-US" dirty="0"/>
              <a:t> them a scoop, but they may </a:t>
            </a:r>
            <a:r>
              <a:rPr lang="en-US" u="sng" dirty="0"/>
              <a:t>find</a:t>
            </a:r>
            <a:r>
              <a:rPr lang="en-US" dirty="0"/>
              <a:t> a scoop.</a:t>
            </a:r>
          </a:p>
          <a:p>
            <a:endParaRPr lang="en-US" dirty="0"/>
          </a:p>
          <a:p>
            <a:r>
              <a:rPr lang="en-US" dirty="0"/>
              <a:t>You can help improve their stories by providing many of the items listed here.  Part of your work in preparing for a press interview is to develop some of these items in advance to give to the reporter.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8" name="Picture 7">
            <a:extLst>
              <a:ext uri="{FF2B5EF4-FFF2-40B4-BE49-F238E27FC236}">
                <a16:creationId xmlns:a16="http://schemas.microsoft.com/office/drawing/2014/main" id="{3E9B79DF-FEFE-4AFC-A9EC-DCEC87C58099}"/>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422601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7" name="background">
            <a:extLst>
              <a:ext uri="{FF2B5EF4-FFF2-40B4-BE49-F238E27FC236}">
                <a16:creationId xmlns:a16="http://schemas.microsoft.com/office/drawing/2014/main" id="{67465D64-7729-4B0D-86B8-D5DFBAE4526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8" name="Picture 17">
            <a:extLst>
              <a:ext uri="{FF2B5EF4-FFF2-40B4-BE49-F238E27FC236}">
                <a16:creationId xmlns:a16="http://schemas.microsoft.com/office/drawing/2014/main" id="{3F848B19-F46C-45A6-8989-4E8AAC0F485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3801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32A7F-7789-42BC-9268-FC972357760C}"/>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34380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9373F23E-CC83-4AA4-8024-3BB888ADC527}"/>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2081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9" name="Picture 8">
            <a:extLst>
              <a:ext uri="{FF2B5EF4-FFF2-40B4-BE49-F238E27FC236}">
                <a16:creationId xmlns:a16="http://schemas.microsoft.com/office/drawing/2014/main" id="{CABA99A1-C542-4147-858F-9A753B0C4DB5}"/>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94064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30FFCC69-255C-4EEF-B385-4897BEE7AA8D}"/>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63407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6D91E070-7E40-46F1-A325-FB27E700ACDC}"/>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78469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5"/>
            <a:ext cx="10463213" cy="874841"/>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236F444C-5484-4C0C-B6F0-DC05A878B0A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71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7790"/>
            <a:ext cx="10515600" cy="861501"/>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370936" y="1329609"/>
            <a:ext cx="11524890" cy="4967034"/>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11662913" y="6356350"/>
            <a:ext cx="415506" cy="365125"/>
          </a:xfrm>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115F31A0-F21B-4887-BB05-7112A738C2C8}"/>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19412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48A9582-1994-40BF-A109-52CB2497D843}"/>
              </a:ext>
            </a:extLst>
          </p:cNvPr>
          <p:cNvSpPr/>
          <p:nvPr userDrawn="1"/>
        </p:nvSpPr>
        <p:spPr>
          <a:xfrm>
            <a:off x="0" y="0"/>
            <a:ext cx="12192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136526"/>
            <a:ext cx="10515600" cy="95040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1841326"/>
            <a:ext cx="5181600" cy="44208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1841326"/>
            <a:ext cx="5181600" cy="4420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8" name="Picture 7">
            <a:extLst>
              <a:ext uri="{FF2B5EF4-FFF2-40B4-BE49-F238E27FC236}">
                <a16:creationId xmlns:a16="http://schemas.microsoft.com/office/drawing/2014/main" id="{4A8B31BD-11E6-4F6B-A370-7FC9EA280CE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41116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3E5AB6-37F3-4583-AC74-23D191B0DC7A}"/>
              </a:ext>
            </a:extLst>
          </p:cNvPr>
          <p:cNvSpPr/>
          <p:nvPr userDrawn="1"/>
        </p:nvSpPr>
        <p:spPr>
          <a:xfrm>
            <a:off x="0" y="0"/>
            <a:ext cx="12192000" cy="123357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145147"/>
            <a:ext cx="10515600" cy="976287"/>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11608910" y="6363658"/>
            <a:ext cx="432758" cy="365125"/>
          </a:xfrm>
        </p:spPr>
        <p:txBody>
          <a:bodyPr/>
          <a:lstStyle/>
          <a:p>
            <a:fld id="{5844BA1B-2AD7-1042-9A56-DF9179839488}" type="slidenum">
              <a:rPr lang="en-US" smtClean="0"/>
              <a:t>‹#›</a:t>
            </a:fld>
            <a:endParaRPr lang="en-US"/>
          </a:p>
        </p:txBody>
      </p:sp>
      <p:pic>
        <p:nvPicPr>
          <p:cNvPr id="6" name="Picture 5">
            <a:extLst>
              <a:ext uri="{FF2B5EF4-FFF2-40B4-BE49-F238E27FC236}">
                <a16:creationId xmlns:a16="http://schemas.microsoft.com/office/drawing/2014/main" id="{728B4850-0316-4C51-BA39-F61BD2A5701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348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A7F4124-CE72-4FDF-A257-3E5BD019D67F}"/>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1241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3C6D1ED-774C-4834-B287-1181E119BE3A}"/>
              </a:ext>
            </a:extLst>
          </p:cNvPr>
          <p:cNvSpPr/>
          <p:nvPr userDrawn="1"/>
        </p:nvSpPr>
        <p:spPr>
          <a:xfrm>
            <a:off x="0" y="0"/>
            <a:ext cx="12192000" cy="125083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271472"/>
            <a:ext cx="10515600" cy="754374"/>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11608910" y="6356350"/>
            <a:ext cx="432758" cy="365125"/>
          </a:xfrm>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solidFill>
                  <a:schemeClr val="accent1"/>
                </a:solidFill>
              </a:defRPr>
            </a:lvl1pPr>
          </a:lstStyle>
          <a:p>
            <a:pPr lvl="0"/>
            <a:r>
              <a:rPr lang="en-US" dirty="0"/>
              <a:t>HEADING</a:t>
            </a:r>
          </a:p>
        </p:txBody>
      </p:sp>
      <p:pic>
        <p:nvPicPr>
          <p:cNvPr id="14" name="Picture 13">
            <a:extLst>
              <a:ext uri="{FF2B5EF4-FFF2-40B4-BE49-F238E27FC236}">
                <a16:creationId xmlns:a16="http://schemas.microsoft.com/office/drawing/2014/main" id="{9D1294ED-637C-4FA8-89A9-39110971867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39780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6" name="background">
            <a:extLst>
              <a:ext uri="{FF2B5EF4-FFF2-40B4-BE49-F238E27FC236}">
                <a16:creationId xmlns:a16="http://schemas.microsoft.com/office/drawing/2014/main" id="{2D3FDAC3-C796-4576-9214-0128D07E3AF8}"/>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4"/>
            <a:ext cx="10515600" cy="1381261"/>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pic>
        <p:nvPicPr>
          <p:cNvPr id="27" name="Picture 26">
            <a:extLst>
              <a:ext uri="{FF2B5EF4-FFF2-40B4-BE49-F238E27FC236}">
                <a16:creationId xmlns:a16="http://schemas.microsoft.com/office/drawing/2014/main" id="{CB5ACB5C-EBDE-4FCF-893F-14BA42C9382A}"/>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73762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B2E66138-8D94-47D7-8396-FA531D3BA2FA}"/>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5"/>
            <a:ext cx="10515600" cy="1380180"/>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pic>
        <p:nvPicPr>
          <p:cNvPr id="17" name="Picture 16">
            <a:extLst>
              <a:ext uri="{FF2B5EF4-FFF2-40B4-BE49-F238E27FC236}">
                <a16:creationId xmlns:a16="http://schemas.microsoft.com/office/drawing/2014/main" id="{3AF0E6D7-14EB-4892-8677-86C67CA2C09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3460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2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6587B047-2314-400F-9EBB-D71E5F7B4F6D}"/>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8275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109623C-3B5A-4B7C-ABFC-2B9F60B3C9AD}"/>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53216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6"/>
            <a:ext cx="10463213" cy="817176"/>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E1F20C4A-E79C-47BD-A552-6BCC76181D71}"/>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04434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4205774"/>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FE9F7151-878F-488C-8AAB-0D25EB5F16E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81040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background">
            <a:extLst>
              <a:ext uri="{FF2B5EF4-FFF2-40B4-BE49-F238E27FC236}">
                <a16:creationId xmlns:a16="http://schemas.microsoft.com/office/drawing/2014/main" id="{478483C4-529B-4D57-BFA7-84D47565288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9" name="Picture 8">
            <a:extLst>
              <a:ext uri="{FF2B5EF4-FFF2-40B4-BE49-F238E27FC236}">
                <a16:creationId xmlns:a16="http://schemas.microsoft.com/office/drawing/2014/main" id="{F5842869-BCB2-4989-98E0-855CC1E74A94}"/>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9519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background">
            <a:extLst>
              <a:ext uri="{FF2B5EF4-FFF2-40B4-BE49-F238E27FC236}">
                <a16:creationId xmlns:a16="http://schemas.microsoft.com/office/drawing/2014/main" id="{34F7CDA9-FDFC-48E0-AAB3-506E228BFA0C}"/>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6B5634FD-4089-444F-B942-F8FD5760E14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9656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lvl1pPr>
          </a:lstStyle>
          <a:p>
            <a:pPr lvl="0"/>
            <a:r>
              <a:rPr lang="en-US" dirty="0"/>
              <a:t>HEADING</a:t>
            </a:r>
          </a:p>
        </p:txBody>
      </p:sp>
      <p:sp>
        <p:nvSpPr>
          <p:cNvPr id="14" name="background">
            <a:extLst>
              <a:ext uri="{FF2B5EF4-FFF2-40B4-BE49-F238E27FC236}">
                <a16:creationId xmlns:a16="http://schemas.microsoft.com/office/drawing/2014/main" id="{F374DE16-A779-4E26-9D05-6F8FC072576E}"/>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5" name="Picture 14">
            <a:extLst>
              <a:ext uri="{FF2B5EF4-FFF2-40B4-BE49-F238E27FC236}">
                <a16:creationId xmlns:a16="http://schemas.microsoft.com/office/drawing/2014/main" id="{F8FBDE8C-C9AF-4C25-AA42-B840D4841B7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28920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52" name="background">
            <a:extLst>
              <a:ext uri="{FF2B5EF4-FFF2-40B4-BE49-F238E27FC236}">
                <a16:creationId xmlns:a16="http://schemas.microsoft.com/office/drawing/2014/main" id="{30211B6A-644B-44D8-BBB5-D209F1549680}"/>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26" name="Picture 25">
            <a:extLst>
              <a:ext uri="{FF2B5EF4-FFF2-40B4-BE49-F238E27FC236}">
                <a16:creationId xmlns:a16="http://schemas.microsoft.com/office/drawing/2014/main" id="{A9B23DBE-AA19-44F0-8387-8B7B7E713DD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8557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70203294"/>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8" r:id="rId3"/>
    <p:sldLayoutId id="2147483661" r:id="rId4"/>
    <p:sldLayoutId id="2147483650" r:id="rId5"/>
    <p:sldLayoutId id="2147483652" r:id="rId6"/>
    <p:sldLayoutId id="2147483654" r:id="rId7"/>
    <p:sldLayoutId id="2147483664" r:id="rId8"/>
    <p:sldLayoutId id="2147483666" r:id="rId9"/>
    <p:sldLayoutId id="2147483667" r:id="rId10"/>
    <p:sldLayoutId id="2147483655" r:id="rId11"/>
    <p:sldLayoutId id="2147483665"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880868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statista.com/statistics/272014/global-social-networks-ranked-by-number-of-users/"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BC0BF-04A5-0A4F-AC66-478B970A83BE}"/>
              </a:ext>
            </a:extLst>
          </p:cNvPr>
          <p:cNvSpPr>
            <a:spLocks noGrp="1"/>
          </p:cNvSpPr>
          <p:nvPr>
            <p:ph type="body" sz="quarter" idx="15"/>
          </p:nvPr>
        </p:nvSpPr>
        <p:spPr/>
        <p:txBody>
          <a:bodyPr/>
          <a:lstStyle/>
          <a:p>
            <a:endParaRPr lang="en-US"/>
          </a:p>
        </p:txBody>
      </p:sp>
      <p:sp>
        <p:nvSpPr>
          <p:cNvPr id="3" name="Title 2">
            <a:extLst>
              <a:ext uri="{FF2B5EF4-FFF2-40B4-BE49-F238E27FC236}">
                <a16:creationId xmlns:a16="http://schemas.microsoft.com/office/drawing/2014/main" id="{0CA6254C-3F34-1A46-90A3-ADDC95F4585B}"/>
              </a:ext>
            </a:extLst>
          </p:cNvPr>
          <p:cNvSpPr>
            <a:spLocks noGrp="1"/>
          </p:cNvSpPr>
          <p:nvPr>
            <p:ph type="title"/>
          </p:nvPr>
        </p:nvSpPr>
        <p:spPr/>
        <p:txBody>
          <a:bodyPr/>
          <a:lstStyle/>
          <a:p>
            <a:r>
              <a:rPr lang="en-US" dirty="0"/>
              <a:t>Media Matters:</a:t>
            </a:r>
            <a:br>
              <a:rPr lang="en-US" dirty="0"/>
            </a:br>
            <a:r>
              <a:rPr lang="en-US" dirty="0"/>
              <a:t>Media and Interviewing Tips</a:t>
            </a:r>
          </a:p>
        </p:txBody>
      </p:sp>
    </p:spTree>
    <p:extLst>
      <p:ext uri="{BB962C8B-B14F-4D97-AF65-F5344CB8AC3E}">
        <p14:creationId xmlns:p14="http://schemas.microsoft.com/office/powerpoint/2010/main" val="118820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Reporters need ...</a:t>
            </a:r>
          </a:p>
        </p:txBody>
      </p:sp>
      <p:sp>
        <p:nvSpPr>
          <p:cNvPr id="17411" name="Rectangle 3"/>
          <p:cNvSpPr>
            <a:spLocks noGrp="1" noChangeArrowheads="1"/>
          </p:cNvSpPr>
          <p:nvPr>
            <p:ph idx="1"/>
          </p:nvPr>
        </p:nvSpPr>
        <p:spPr>
          <a:xfrm>
            <a:off x="1981200" y="1371601"/>
            <a:ext cx="8229600" cy="4525963"/>
          </a:xfrm>
        </p:spPr>
        <p:txBody>
          <a:bodyPr>
            <a:normAutofit lnSpcReduction="10000"/>
          </a:bodyPr>
          <a:lstStyle/>
          <a:p>
            <a:r>
              <a:rPr lang="en-US" dirty="0"/>
              <a:t>The scoop</a:t>
            </a:r>
          </a:p>
          <a:p>
            <a:r>
              <a:rPr lang="en-US" dirty="0"/>
              <a:t>Direct, honest answers to questions</a:t>
            </a:r>
          </a:p>
          <a:p>
            <a:r>
              <a:rPr lang="en-US" dirty="0"/>
              <a:t>The broader context</a:t>
            </a:r>
          </a:p>
          <a:p>
            <a:r>
              <a:rPr lang="en-US" dirty="0"/>
              <a:t>Statistics</a:t>
            </a:r>
          </a:p>
          <a:p>
            <a:r>
              <a:rPr lang="en-US" dirty="0"/>
              <a:t>Quotable sound bites</a:t>
            </a:r>
          </a:p>
          <a:p>
            <a:r>
              <a:rPr lang="en-US" dirty="0"/>
              <a:t>New information</a:t>
            </a:r>
          </a:p>
          <a:p>
            <a:r>
              <a:rPr lang="en-US" dirty="0"/>
              <a:t>Human examples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2938272"/>
            <a:ext cx="3808343" cy="2548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15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595864"/>
            <a:ext cx="10515600" cy="482660"/>
          </a:xfrm>
        </p:spPr>
        <p:txBody>
          <a:bodyPr>
            <a:normAutofit fontScale="90000"/>
          </a:bodyPr>
          <a:lstStyle/>
          <a:p>
            <a:r>
              <a:rPr lang="en-US" sz="4000" b="0" dirty="0"/>
              <a:t>Working with local </a:t>
            </a:r>
            <a:r>
              <a:rPr lang="en-US" sz="4000" dirty="0"/>
              <a:t>m</a:t>
            </a:r>
            <a:r>
              <a:rPr lang="en-US" sz="4000" b="0" dirty="0"/>
              <a:t>edia</a:t>
            </a:r>
            <a:r>
              <a:rPr lang="en-US" sz="4000" dirty="0"/>
              <a:t> </a:t>
            </a:r>
          </a:p>
        </p:txBody>
      </p:sp>
      <p:sp>
        <p:nvSpPr>
          <p:cNvPr id="18435" name="Rectangle 3"/>
          <p:cNvSpPr>
            <a:spLocks noGrp="1" noChangeArrowheads="1"/>
          </p:cNvSpPr>
          <p:nvPr>
            <p:ph idx="1"/>
          </p:nvPr>
        </p:nvSpPr>
        <p:spPr>
          <a:xfrm>
            <a:off x="133801" y="1271100"/>
            <a:ext cx="7221416" cy="4525963"/>
          </a:xfrm>
        </p:spPr>
        <p:txBody>
          <a:bodyPr>
            <a:normAutofit fontScale="92500" lnSpcReduction="10000"/>
          </a:bodyPr>
          <a:lstStyle/>
          <a:p>
            <a:pPr>
              <a:buFontTx/>
              <a:buNone/>
            </a:pPr>
            <a:r>
              <a:rPr lang="en-US" b="1" dirty="0"/>
              <a:t>Remember:</a:t>
            </a:r>
          </a:p>
          <a:p>
            <a:r>
              <a:rPr lang="en-US" dirty="0"/>
              <a:t>Reporters are real people too and may be members of your community.</a:t>
            </a:r>
          </a:p>
          <a:p>
            <a:r>
              <a:rPr lang="en-US" dirty="0"/>
              <a:t>They can be great allies and help get the word out, but they need your help to provide the background and good education on the topic.</a:t>
            </a:r>
          </a:p>
          <a:p>
            <a:r>
              <a:rPr lang="en-US" dirty="0"/>
              <a:t>We are on their deadlines, they are not on ours!</a:t>
            </a:r>
          </a:p>
        </p:txBody>
      </p:sp>
      <p:pic>
        <p:nvPicPr>
          <p:cNvPr id="2" name="Picture 1">
            <a:extLst>
              <a:ext uri="{FF2B5EF4-FFF2-40B4-BE49-F238E27FC236}">
                <a16:creationId xmlns:a16="http://schemas.microsoft.com/office/drawing/2014/main" id="{8FC702BE-5BA9-4343-AB8C-6F53748D0B6B}"/>
              </a:ext>
            </a:extLst>
          </p:cNvPr>
          <p:cNvPicPr>
            <a:picLocks noChangeAspect="1"/>
          </p:cNvPicPr>
          <p:nvPr/>
        </p:nvPicPr>
        <p:blipFill>
          <a:blip r:embed="rId3"/>
          <a:stretch>
            <a:fillRect/>
          </a:stretch>
        </p:blipFill>
        <p:spPr>
          <a:xfrm>
            <a:off x="7317624" y="1670538"/>
            <a:ext cx="4499238" cy="3243353"/>
          </a:xfrm>
          <a:prstGeom prst="rect">
            <a:avLst/>
          </a:prstGeom>
        </p:spPr>
      </p:pic>
    </p:spTree>
    <p:extLst>
      <p:ext uri="{BB962C8B-B14F-4D97-AF65-F5344CB8AC3E}">
        <p14:creationId xmlns:p14="http://schemas.microsoft.com/office/powerpoint/2010/main" val="285320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dirty="0"/>
              <a:t>Know your “pitch”</a:t>
            </a:r>
          </a:p>
        </p:txBody>
      </p:sp>
      <p:sp>
        <p:nvSpPr>
          <p:cNvPr id="23557" name="Rectangle 5"/>
          <p:cNvSpPr>
            <a:spLocks noGrp="1" noChangeArrowheads="1"/>
          </p:cNvSpPr>
          <p:nvPr>
            <p:ph idx="1"/>
          </p:nvPr>
        </p:nvSpPr>
        <p:spPr>
          <a:xfrm>
            <a:off x="5562600" y="2971800"/>
            <a:ext cx="4953000" cy="4267200"/>
          </a:xfrm>
        </p:spPr>
        <p:txBody>
          <a:bodyPr/>
          <a:lstStyle/>
          <a:p>
            <a:r>
              <a:rPr lang="en-US" dirty="0"/>
              <a:t>Snappy, clear answer to: “Why is HIV vaccine research important?”</a:t>
            </a:r>
          </a:p>
          <a:p>
            <a:r>
              <a:rPr lang="en-US" dirty="0"/>
              <a:t>gives a sense of mission, says why this is newsworthy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188" y="3200400"/>
            <a:ext cx="3395613" cy="253365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785988" y="1371600"/>
            <a:ext cx="3167013" cy="14478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3" name="Rectangle 2"/>
          <p:cNvSpPr/>
          <p:nvPr/>
        </p:nvSpPr>
        <p:spPr>
          <a:xfrm>
            <a:off x="1676400" y="1371600"/>
            <a:ext cx="8229600" cy="1569660"/>
          </a:xfrm>
          <a:prstGeom prst="rect">
            <a:avLst/>
          </a:prstGeom>
        </p:spPr>
        <p:txBody>
          <a:bodyPr wrap="square">
            <a:spAutoFit/>
          </a:bodyPr>
          <a:lstStyle/>
          <a:p>
            <a:pPr marL="342900" indent="-342900">
              <a:spcBef>
                <a:spcPct val="20000"/>
              </a:spcBef>
              <a:buClr>
                <a:srgbClr val="DC3B0F"/>
              </a:buClr>
              <a:buFont typeface="Arial" charset="0"/>
              <a:buChar char="•"/>
            </a:pPr>
            <a:r>
              <a:rPr lang="en-US" sz="3200" dirty="0">
                <a:solidFill>
                  <a:srgbClr val="404041"/>
                </a:solidFill>
              </a:rPr>
              <a:t>Short and to the point: could be delivered within a brief elevator ride, or while waiting for a bus that’s up the road</a:t>
            </a:r>
          </a:p>
        </p:txBody>
      </p:sp>
    </p:spTree>
    <p:extLst>
      <p:ext uri="{BB962C8B-B14F-4D97-AF65-F5344CB8AC3E}">
        <p14:creationId xmlns:p14="http://schemas.microsoft.com/office/powerpoint/2010/main" val="36067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fade">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fade">
                                      <p:cBhvr>
                                        <p:cTn id="12"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505200" y="228600"/>
            <a:ext cx="7162800" cy="1143000"/>
          </a:xfrm>
          <a:prstGeom prst="rect">
            <a:avLst/>
          </a:prstGeom>
          <a:noFill/>
          <a:ln>
            <a:noFill/>
          </a:ln>
          <a:effectLst>
            <a:outerShdw dist="35921" dir="2700000" algn="ctr" rotWithShape="0">
              <a:srgbClr val="FF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935038"/>
            <a:endParaRPr lang="en-US" sz="3600">
              <a:solidFill>
                <a:srgbClr val="3333CC"/>
              </a:solidFill>
              <a:latin typeface="Arial" charset="0"/>
            </a:endParaRPr>
          </a:p>
        </p:txBody>
      </p:sp>
      <p:sp>
        <p:nvSpPr>
          <p:cNvPr id="24579" name="Rectangle 3"/>
          <p:cNvSpPr>
            <a:spLocks noChangeArrowheads="1"/>
          </p:cNvSpPr>
          <p:nvPr/>
        </p:nvSpPr>
        <p:spPr bwMode="auto">
          <a:xfrm>
            <a:off x="3352800" y="1371600"/>
            <a:ext cx="6705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6075" indent="-346075">
              <a:spcBef>
                <a:spcPct val="60000"/>
              </a:spcBef>
              <a:buClr>
                <a:schemeClr val="tx1"/>
              </a:buClr>
              <a:buFontTx/>
              <a:buChar char="•"/>
            </a:pPr>
            <a:endParaRPr lang="en-US" sz="2800">
              <a:latin typeface="Arial" charset="0"/>
            </a:endParaRPr>
          </a:p>
          <a:p>
            <a:pPr marL="346075" indent="-346075">
              <a:spcBef>
                <a:spcPct val="60000"/>
              </a:spcBef>
              <a:buClr>
                <a:schemeClr val="tx1"/>
              </a:buClr>
              <a:buFontTx/>
              <a:buChar char="•"/>
            </a:pPr>
            <a:endParaRPr lang="en-US" sz="2800">
              <a:latin typeface="Arial" charset="0"/>
            </a:endParaRPr>
          </a:p>
        </p:txBody>
      </p:sp>
      <p:sp>
        <p:nvSpPr>
          <p:cNvPr id="24580" name="Rectangle 4"/>
          <p:cNvSpPr>
            <a:spLocks noGrp="1" noChangeArrowheads="1"/>
          </p:cNvSpPr>
          <p:nvPr>
            <p:ph type="title"/>
          </p:nvPr>
        </p:nvSpPr>
        <p:spPr/>
        <p:txBody>
          <a:bodyPr/>
          <a:lstStyle/>
          <a:p>
            <a:r>
              <a:rPr lang="en-US" dirty="0"/>
              <a:t>Before the interview:  PREPARE!</a:t>
            </a:r>
          </a:p>
        </p:txBody>
      </p:sp>
      <p:sp>
        <p:nvSpPr>
          <p:cNvPr id="24581" name="Rectangle 5"/>
          <p:cNvSpPr>
            <a:spLocks noGrp="1" noChangeArrowheads="1"/>
          </p:cNvSpPr>
          <p:nvPr>
            <p:ph idx="1"/>
          </p:nvPr>
        </p:nvSpPr>
        <p:spPr>
          <a:xfrm>
            <a:off x="1828800" y="1371600"/>
            <a:ext cx="5605462" cy="3733800"/>
          </a:xfrm>
        </p:spPr>
        <p:txBody>
          <a:bodyPr>
            <a:normAutofit fontScale="92500" lnSpcReduction="10000"/>
          </a:bodyPr>
          <a:lstStyle/>
          <a:p>
            <a:r>
              <a:rPr lang="en-US" sz="2400" dirty="0"/>
              <a:t>Understand the audience</a:t>
            </a:r>
          </a:p>
          <a:p>
            <a:r>
              <a:rPr lang="en-US" sz="2400" dirty="0"/>
              <a:t>Review recent stories by the reporter</a:t>
            </a:r>
          </a:p>
          <a:p>
            <a:r>
              <a:rPr lang="en-US" sz="2400" dirty="0"/>
              <a:t>Make sure you know the content inside and out – prepare and share briefing materials </a:t>
            </a:r>
          </a:p>
          <a:p>
            <a:r>
              <a:rPr lang="en-US" sz="2400" dirty="0"/>
              <a:t>Make sure your messages support your goals</a:t>
            </a:r>
          </a:p>
          <a:p>
            <a:pPr lvl="0"/>
            <a:r>
              <a:rPr lang="en-US" sz="2400" dirty="0">
                <a:solidFill>
                  <a:srgbClr val="404041"/>
                </a:solidFill>
                <a:cs typeface="Arial" charset="0"/>
              </a:rPr>
              <a:t>Prepare/rehearse in front of a video camera or with other people</a:t>
            </a:r>
            <a:endParaRPr lang="en-US" sz="2600" dirty="0"/>
          </a:p>
          <a:p>
            <a:endParaRPr lang="en-US" dirty="0"/>
          </a:p>
        </p:txBody>
      </p:sp>
      <p:sp>
        <p:nvSpPr>
          <p:cNvPr id="2" name="TextBox 1"/>
          <p:cNvSpPr txBox="1"/>
          <p:nvPr/>
        </p:nvSpPr>
        <p:spPr>
          <a:xfrm>
            <a:off x="1813560" y="4953001"/>
            <a:ext cx="8001000" cy="904863"/>
          </a:xfrm>
          <a:prstGeom prst="rect">
            <a:avLst/>
          </a:prstGeom>
          <a:noFill/>
        </p:spPr>
        <p:txBody>
          <a:bodyPr wrap="square" rtlCol="0">
            <a:spAutoFit/>
          </a:bodyPr>
          <a:lstStyle/>
          <a:p>
            <a:pPr marL="342900" indent="-342900">
              <a:spcBef>
                <a:spcPct val="20000"/>
              </a:spcBef>
              <a:buClr>
                <a:srgbClr val="DC3B0F"/>
              </a:buClr>
              <a:buFont typeface="Arial" charset="0"/>
              <a:buChar char="•"/>
            </a:pPr>
            <a:r>
              <a:rPr lang="en-US" sz="2400" dirty="0">
                <a:solidFill>
                  <a:schemeClr val="accent3"/>
                </a:solidFill>
              </a:rPr>
              <a:t>Control the set-up and dynamics of the room</a:t>
            </a:r>
          </a:p>
          <a:p>
            <a:pPr marL="342900" indent="-342900">
              <a:spcBef>
                <a:spcPct val="20000"/>
              </a:spcBef>
              <a:buClr>
                <a:srgbClr val="DC3B0F"/>
              </a:buClr>
              <a:buFont typeface="Arial" charset="0"/>
              <a:buChar char="•"/>
            </a:pPr>
            <a:r>
              <a:rPr lang="en-US" sz="2400" dirty="0">
                <a:solidFill>
                  <a:schemeClr val="accent3"/>
                </a:solidFill>
              </a:rPr>
              <a:t>Be prepared for surprises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751" y="3352800"/>
            <a:ext cx="23336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15335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9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fade">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fade">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fade">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fade">
                                      <p:cBhvr>
                                        <p:cTn id="22" dur="500"/>
                                        <p:tgtEl>
                                          <p:spTgt spid="245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81">
                                            <p:txEl>
                                              <p:pRg st="4" end="4"/>
                                            </p:txEl>
                                          </p:spTgt>
                                        </p:tgtEl>
                                        <p:attrNameLst>
                                          <p:attrName>style.visibility</p:attrName>
                                        </p:attrNameLst>
                                      </p:cBhvr>
                                      <p:to>
                                        <p:strVal val="visible"/>
                                      </p:to>
                                    </p:set>
                                    <p:animEffect transition="in" filter="fade">
                                      <p:cBhvr>
                                        <p:cTn id="27" dur="500"/>
                                        <p:tgtEl>
                                          <p:spTgt spid="245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 CAB member </a:t>
            </a:r>
            <a:br>
              <a:rPr lang="en-US" dirty="0"/>
            </a:br>
            <a:r>
              <a:rPr lang="en-US" dirty="0"/>
              <a:t>or study participant </a:t>
            </a:r>
          </a:p>
        </p:txBody>
      </p:sp>
      <p:sp>
        <p:nvSpPr>
          <p:cNvPr id="3" name="Content Placeholder 2"/>
          <p:cNvSpPr>
            <a:spLocks noGrp="1"/>
          </p:cNvSpPr>
          <p:nvPr>
            <p:ph idx="1"/>
          </p:nvPr>
        </p:nvSpPr>
        <p:spPr/>
        <p:txBody>
          <a:bodyPr/>
          <a:lstStyle/>
          <a:p>
            <a:r>
              <a:rPr lang="en-US" dirty="0"/>
              <a:t>Remind CAB members  and participants about maintaining confidentiality and that they can decline to answer questions that make them uncomfortable.</a:t>
            </a:r>
          </a:p>
          <a:p>
            <a:r>
              <a:rPr lang="en-US" dirty="0"/>
              <a:t>Help the person think through potential risks of being interviewed. What might happen if they announce that they are in a study?</a:t>
            </a:r>
          </a:p>
          <a:p>
            <a:endParaRPr lang="en-US" dirty="0"/>
          </a:p>
          <a:p>
            <a:endParaRPr lang="en-US" dirty="0"/>
          </a:p>
        </p:txBody>
      </p:sp>
    </p:spTree>
    <p:extLst>
      <p:ext uri="{BB962C8B-B14F-4D97-AF65-F5344CB8AC3E}">
        <p14:creationId xmlns:p14="http://schemas.microsoft.com/office/powerpoint/2010/main" val="326604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57400" y="457200"/>
            <a:ext cx="8001000" cy="838200"/>
          </a:xfrm>
        </p:spPr>
        <p:txBody>
          <a:bodyPr/>
          <a:lstStyle/>
          <a:p>
            <a:r>
              <a:rPr lang="en-US" dirty="0"/>
              <a:t>Controlling the interview</a:t>
            </a:r>
          </a:p>
        </p:txBody>
      </p:sp>
      <p:sp>
        <p:nvSpPr>
          <p:cNvPr id="25603" name="Rectangle 3"/>
          <p:cNvSpPr>
            <a:spLocks noGrp="1" noChangeArrowheads="1"/>
          </p:cNvSpPr>
          <p:nvPr>
            <p:ph idx="1"/>
          </p:nvPr>
        </p:nvSpPr>
        <p:spPr>
          <a:xfrm>
            <a:off x="2090738" y="1828800"/>
            <a:ext cx="4386262" cy="4267200"/>
          </a:xfrm>
        </p:spPr>
        <p:txBody>
          <a:bodyPr>
            <a:normAutofit lnSpcReduction="10000"/>
          </a:bodyPr>
          <a:lstStyle/>
          <a:p>
            <a:r>
              <a:rPr lang="en-US" sz="2800" dirty="0"/>
              <a:t>Ask the reporter to provide the questions in advance so you can prepare</a:t>
            </a:r>
          </a:p>
          <a:p>
            <a:r>
              <a:rPr lang="en-US" sz="2800" dirty="0"/>
              <a:t>Set the interview agenda</a:t>
            </a:r>
          </a:p>
          <a:p>
            <a:r>
              <a:rPr lang="en-US" sz="2800" dirty="0"/>
              <a:t>Pause and think </a:t>
            </a:r>
          </a:p>
          <a:p>
            <a:r>
              <a:rPr lang="en-US" sz="2800" dirty="0"/>
              <a:t>Request clarification</a:t>
            </a:r>
          </a:p>
          <a:p>
            <a:r>
              <a:rPr lang="en-US" sz="2800" dirty="0"/>
              <a:t>Focus on key messages</a:t>
            </a:r>
          </a:p>
          <a:p>
            <a:endParaRPr lang="en-US" dirty="0"/>
          </a:p>
          <a:p>
            <a:pPr lvl="1"/>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386" y="1905000"/>
            <a:ext cx="3764044" cy="2819400"/>
          </a:xfrm>
          <a:prstGeom prst="rect">
            <a:avLst/>
          </a:prstGeom>
        </p:spPr>
      </p:pic>
    </p:spTree>
    <p:extLst>
      <p:ext uri="{BB962C8B-B14F-4D97-AF65-F5344CB8AC3E}">
        <p14:creationId xmlns:p14="http://schemas.microsoft.com/office/powerpoint/2010/main" val="35153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b="0" dirty="0"/>
              <a:t>Use every </a:t>
            </a:r>
            <a:r>
              <a:rPr lang="en-US" sz="4000" dirty="0"/>
              <a:t>o</a:t>
            </a:r>
            <a:r>
              <a:rPr lang="en-US" sz="4000" b="0" dirty="0"/>
              <a:t>pportunity to tell a story</a:t>
            </a:r>
          </a:p>
        </p:txBody>
      </p:sp>
      <p:sp>
        <p:nvSpPr>
          <p:cNvPr id="30723" name="Rectangle 3"/>
          <p:cNvSpPr>
            <a:spLocks noGrp="1" noChangeArrowheads="1"/>
          </p:cNvSpPr>
          <p:nvPr>
            <p:ph idx="1"/>
          </p:nvPr>
        </p:nvSpPr>
        <p:spPr>
          <a:xfrm>
            <a:off x="2084125" y="1562100"/>
            <a:ext cx="5450151" cy="4248150"/>
          </a:xfrm>
        </p:spPr>
        <p:txBody>
          <a:bodyPr>
            <a:normAutofit fontScale="92500" lnSpcReduction="20000"/>
          </a:bodyPr>
          <a:lstStyle/>
          <a:p>
            <a:pPr marL="342900" indent="-342900">
              <a:buNone/>
              <a:tabLst>
                <a:tab pos="1600200" algn="l"/>
              </a:tabLst>
            </a:pPr>
            <a:r>
              <a:rPr lang="en-US" sz="2800" dirty="0"/>
              <a:t>Reporter:	</a:t>
            </a:r>
          </a:p>
          <a:p>
            <a:pPr marL="342900" indent="-342900">
              <a:buNone/>
              <a:tabLst>
                <a:tab pos="1600200" algn="l"/>
              </a:tabLst>
            </a:pPr>
            <a:r>
              <a:rPr lang="en-US" sz="2800" dirty="0"/>
              <a:t>	</a:t>
            </a:r>
            <a:r>
              <a:rPr lang="en-US" sz="2800" i="1" dirty="0"/>
              <a:t>“Do you have anything else you’d like to add?”</a:t>
            </a:r>
          </a:p>
          <a:p>
            <a:pPr marL="342900" indent="-342900">
              <a:buNone/>
              <a:tabLst>
                <a:tab pos="1600200" algn="l"/>
              </a:tabLst>
            </a:pPr>
            <a:r>
              <a:rPr lang="en-US" sz="2800" dirty="0"/>
              <a:t>Answer:	</a:t>
            </a:r>
          </a:p>
          <a:p>
            <a:pPr marL="342900" indent="-342900">
              <a:buNone/>
              <a:tabLst>
                <a:tab pos="1600200" algn="l"/>
              </a:tabLst>
            </a:pPr>
            <a:r>
              <a:rPr lang="en-US" sz="2800" dirty="0"/>
              <a:t>	</a:t>
            </a:r>
            <a:r>
              <a:rPr lang="en-US" sz="2800" i="1" dirty="0"/>
              <a:t>“The three most important things I’d like to emphasize are…”</a:t>
            </a:r>
          </a:p>
          <a:p>
            <a:pPr marL="0" indent="0">
              <a:spcBef>
                <a:spcPts val="1200"/>
              </a:spcBef>
              <a:buNone/>
              <a:tabLst>
                <a:tab pos="1600200" algn="l"/>
              </a:tabLst>
            </a:pPr>
            <a:r>
              <a:rPr lang="en-US" sz="2800" b="1" dirty="0"/>
              <a:t>Close out the interview with what you would like the reporter to remember. </a:t>
            </a:r>
            <a:br>
              <a:rPr lang="en-US" dirty="0"/>
            </a:b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6" y="156210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590926"/>
            <a:ext cx="22860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343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dirty="0"/>
              <a:t>Follow up</a:t>
            </a:r>
          </a:p>
        </p:txBody>
      </p:sp>
      <p:sp>
        <p:nvSpPr>
          <p:cNvPr id="31747" name="Rectangle 3"/>
          <p:cNvSpPr>
            <a:spLocks noGrp="1" noChangeArrowheads="1"/>
          </p:cNvSpPr>
          <p:nvPr>
            <p:ph type="body" idx="1"/>
          </p:nvPr>
        </p:nvSpPr>
        <p:spPr>
          <a:xfrm>
            <a:off x="1828801" y="1600200"/>
            <a:ext cx="6553200" cy="3276600"/>
          </a:xfrm>
        </p:spPr>
        <p:txBody>
          <a:bodyPr>
            <a:normAutofit fontScale="92500" lnSpcReduction="20000"/>
          </a:bodyPr>
          <a:lstStyle/>
          <a:p>
            <a:r>
              <a:rPr lang="en-US" dirty="0"/>
              <a:t>Make notes during the interview and make sure you follow up on any promises</a:t>
            </a:r>
          </a:p>
          <a:p>
            <a:pPr lvl="1"/>
            <a:r>
              <a:rPr lang="en-US" sz="3200" dirty="0"/>
              <a:t>“I’ll get you those statistics…”</a:t>
            </a:r>
          </a:p>
          <a:p>
            <a:pPr lvl="1"/>
            <a:r>
              <a:rPr lang="en-US" sz="3200" dirty="0"/>
              <a:t>“You should talk to…”</a:t>
            </a:r>
          </a:p>
          <a:p>
            <a:r>
              <a:rPr lang="en-US" dirty="0"/>
              <a:t>Send a thank you to the reporter after the story appears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1" y="1628776"/>
            <a:ext cx="1895475" cy="24098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07565">
            <a:off x="7887891" y="302027"/>
            <a:ext cx="2270501" cy="1023309"/>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4301574"/>
            <a:ext cx="2476500" cy="164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6220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28600"/>
            <a:ext cx="8229600" cy="1143000"/>
          </a:xfrm>
        </p:spPr>
        <p:txBody>
          <a:bodyPr/>
          <a:lstStyle/>
          <a:p>
            <a:r>
              <a:rPr lang="en-US" dirty="0"/>
              <a:t>Rules to remember</a:t>
            </a:r>
          </a:p>
        </p:txBody>
      </p:sp>
      <p:sp>
        <p:nvSpPr>
          <p:cNvPr id="33795" name="Rectangle 3"/>
          <p:cNvSpPr>
            <a:spLocks noGrp="1" noChangeArrowheads="1"/>
          </p:cNvSpPr>
          <p:nvPr>
            <p:ph idx="1"/>
          </p:nvPr>
        </p:nvSpPr>
        <p:spPr>
          <a:xfrm>
            <a:off x="2090738" y="1295400"/>
            <a:ext cx="8001000" cy="4267200"/>
          </a:xfrm>
        </p:spPr>
        <p:txBody>
          <a:bodyPr>
            <a:normAutofit fontScale="85000" lnSpcReduction="20000"/>
          </a:bodyPr>
          <a:lstStyle/>
          <a:p>
            <a:r>
              <a:rPr lang="en-US" dirty="0"/>
              <a:t>Plan ahead</a:t>
            </a:r>
          </a:p>
          <a:p>
            <a:r>
              <a:rPr lang="en-US" dirty="0"/>
              <a:t>Know the media</a:t>
            </a:r>
          </a:p>
          <a:p>
            <a:r>
              <a:rPr lang="en-US" dirty="0"/>
              <a:t>You are the authority </a:t>
            </a:r>
          </a:p>
          <a:p>
            <a:r>
              <a:rPr lang="en-US" dirty="0"/>
              <a:t>You are in control</a:t>
            </a:r>
          </a:p>
          <a:p>
            <a:r>
              <a:rPr lang="en-US" dirty="0"/>
              <a:t>Always stay on message</a:t>
            </a:r>
          </a:p>
          <a:p>
            <a:r>
              <a:rPr lang="en-US" dirty="0"/>
              <a:t>Listen actively</a:t>
            </a:r>
          </a:p>
          <a:p>
            <a:r>
              <a:rPr lang="en-US" dirty="0"/>
              <a:t>Deliver all key messages</a:t>
            </a:r>
          </a:p>
          <a:p>
            <a:r>
              <a:rPr lang="en-US" dirty="0"/>
              <a:t>Follow up on commitments</a:t>
            </a:r>
          </a:p>
        </p:txBody>
      </p:sp>
      <p:pic>
        <p:nvPicPr>
          <p:cNvPr id="57346" name="Picture 2" descr="http://www.fgcuathletics.com/media/2008-09/msoccer/wide%20pics/Team_Hud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6" y="2000250"/>
            <a:ext cx="3476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fade">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fade">
                                      <p:cBhvr>
                                        <p:cTn id="37" dur="500"/>
                                        <p:tgtEl>
                                          <p:spTgt spid="33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7" end="7"/>
                                            </p:txEl>
                                          </p:spTgt>
                                        </p:tgtEl>
                                        <p:attrNameLst>
                                          <p:attrName>style.visibility</p:attrName>
                                        </p:attrNameLst>
                                      </p:cBhvr>
                                      <p:to>
                                        <p:strVal val="visible"/>
                                      </p:to>
                                    </p:set>
                                    <p:animEffect transition="in" filter="fade">
                                      <p:cBhvr>
                                        <p:cTn id="42" dur="5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95275"/>
            <a:ext cx="10515600" cy="600075"/>
          </a:xfrm>
        </p:spPr>
        <p:txBody>
          <a:bodyPr>
            <a:normAutofit fontScale="90000"/>
          </a:bodyPr>
          <a:lstStyle/>
          <a:p>
            <a:r>
              <a:rPr lang="en-US" dirty="0"/>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63" y="998601"/>
            <a:ext cx="8248573" cy="5489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4853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28600"/>
            <a:ext cx="7508874" cy="838200"/>
          </a:xfrm>
        </p:spPr>
        <p:txBody>
          <a:bodyPr/>
          <a:lstStyle/>
          <a:p>
            <a:pPr algn="l"/>
            <a:r>
              <a:rPr lang="en-US" dirty="0"/>
              <a:t>Overview</a:t>
            </a:r>
          </a:p>
        </p:txBody>
      </p:sp>
      <p:sp>
        <p:nvSpPr>
          <p:cNvPr id="7171" name="Rectangle 3"/>
          <p:cNvSpPr>
            <a:spLocks noGrp="1" noChangeArrowheads="1"/>
          </p:cNvSpPr>
          <p:nvPr>
            <p:ph idx="1"/>
          </p:nvPr>
        </p:nvSpPr>
        <p:spPr>
          <a:xfrm>
            <a:off x="1905000" y="1219200"/>
            <a:ext cx="4412520" cy="2209800"/>
          </a:xfrm>
        </p:spPr>
        <p:txBody>
          <a:bodyPr>
            <a:normAutofit fontScale="92500"/>
          </a:bodyPr>
          <a:lstStyle/>
          <a:p>
            <a:pPr marL="0" indent="0">
              <a:buNone/>
            </a:pPr>
            <a:r>
              <a:rPr lang="en-US" dirty="0"/>
              <a:t>Today we will learn about:</a:t>
            </a:r>
          </a:p>
          <a:p>
            <a:r>
              <a:rPr lang="en-US" dirty="0"/>
              <a:t>The role of the site in working with the media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1" y="990600"/>
            <a:ext cx="3893279" cy="25908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81200" y="4191000"/>
            <a:ext cx="7315200" cy="16764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5" name="Rectangle 4"/>
          <p:cNvSpPr/>
          <p:nvPr/>
        </p:nvSpPr>
        <p:spPr>
          <a:xfrm>
            <a:off x="1894369" y="3962400"/>
            <a:ext cx="8305799" cy="2259080"/>
          </a:xfrm>
          <a:prstGeom prst="rect">
            <a:avLst/>
          </a:prstGeom>
        </p:spPr>
        <p:txBody>
          <a:bodyPr wrap="square">
            <a:spAutoFit/>
          </a:bodyPr>
          <a:lstStyle/>
          <a:p>
            <a:pPr marL="342900" indent="-342900">
              <a:spcBef>
                <a:spcPct val="20000"/>
              </a:spcBef>
              <a:buClr>
                <a:srgbClr val="DC3B0F"/>
              </a:buClr>
              <a:buFont typeface="Arial" charset="0"/>
              <a:buChar char="•"/>
            </a:pPr>
            <a:r>
              <a:rPr lang="en-US" sz="3200" dirty="0">
                <a:solidFill>
                  <a:srgbClr val="404041"/>
                </a:solidFill>
              </a:rPr>
              <a:t>The role of the CAB in working with the media</a:t>
            </a:r>
          </a:p>
          <a:p>
            <a:pPr marL="342900" indent="-342900">
              <a:spcBef>
                <a:spcPct val="20000"/>
              </a:spcBef>
              <a:buClr>
                <a:srgbClr val="DC3B0F"/>
              </a:buClr>
              <a:buFont typeface="Arial" charset="0"/>
              <a:buChar char="•"/>
            </a:pPr>
            <a:r>
              <a:rPr lang="en-US" sz="3200" dirty="0">
                <a:solidFill>
                  <a:srgbClr val="404041"/>
                </a:solidFill>
              </a:rPr>
              <a:t>The role and needs of the media </a:t>
            </a:r>
          </a:p>
          <a:p>
            <a:pPr marL="342900" indent="-342900">
              <a:spcBef>
                <a:spcPct val="20000"/>
              </a:spcBef>
              <a:buClr>
                <a:srgbClr val="DC3B0F"/>
              </a:buClr>
              <a:buFont typeface="Arial" charset="0"/>
              <a:buChar char="•"/>
            </a:pPr>
            <a:r>
              <a:rPr lang="en-US" sz="3200" dirty="0">
                <a:solidFill>
                  <a:srgbClr val="404041"/>
                </a:solidFill>
              </a:rPr>
              <a:t>How to prepare for and </a:t>
            </a:r>
            <a:r>
              <a:rPr lang="en-US" sz="3200">
                <a:solidFill>
                  <a:srgbClr val="404041"/>
                </a:solidFill>
              </a:rPr>
              <a:t>ace an interview</a:t>
            </a:r>
            <a:endParaRPr lang="en-US" sz="3200" dirty="0">
              <a:solidFill>
                <a:srgbClr val="404041"/>
              </a:solidFill>
            </a:endParaRPr>
          </a:p>
        </p:txBody>
      </p:sp>
    </p:spTree>
    <p:extLst>
      <p:ext uri="{BB962C8B-B14F-4D97-AF65-F5344CB8AC3E}">
        <p14:creationId xmlns:p14="http://schemas.microsoft.com/office/powerpoint/2010/main" val="99985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0687-DA0F-0A4A-BE0C-EC5E08B2D73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4522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519"/>
            <a:ext cx="10515600" cy="1325563"/>
          </a:xfrm>
        </p:spPr>
        <p:txBody>
          <a:bodyPr/>
          <a:lstStyle/>
          <a:p>
            <a:r>
              <a:rPr lang="en-US" dirty="0"/>
              <a:t>Media - Who? What?</a:t>
            </a:r>
          </a:p>
        </p:txBody>
      </p:sp>
      <p:sp>
        <p:nvSpPr>
          <p:cNvPr id="3" name="Content Placeholder 2"/>
          <p:cNvSpPr>
            <a:spLocks noGrp="1"/>
          </p:cNvSpPr>
          <p:nvPr>
            <p:ph sz="half" idx="1"/>
          </p:nvPr>
        </p:nvSpPr>
        <p:spPr/>
        <p:txBody>
          <a:bodyPr/>
          <a:lstStyle/>
          <a:p>
            <a:r>
              <a:rPr lang="en-US" sz="3600" dirty="0"/>
              <a:t>Print</a:t>
            </a:r>
          </a:p>
          <a:p>
            <a:r>
              <a:rPr lang="en-US" sz="3600" dirty="0"/>
              <a:t>TV</a:t>
            </a:r>
          </a:p>
          <a:p>
            <a:r>
              <a:rPr lang="en-US" sz="3600" dirty="0"/>
              <a:t>Radio</a:t>
            </a:r>
          </a:p>
          <a:p>
            <a:r>
              <a:rPr lang="en-US" sz="3600" dirty="0"/>
              <a:t>Online</a:t>
            </a:r>
          </a:p>
          <a:p>
            <a:r>
              <a:rPr lang="en-US" sz="3600" dirty="0"/>
              <a:t>Social Media</a:t>
            </a:r>
          </a:p>
          <a:p>
            <a:endParaRPr lang="en-US" sz="3600" dirty="0"/>
          </a:p>
        </p:txBody>
      </p:sp>
      <p:sp>
        <p:nvSpPr>
          <p:cNvPr id="4" name="Date Placeholder 3"/>
          <p:cNvSpPr>
            <a:spLocks noGrp="1"/>
          </p:cNvSpPr>
          <p:nvPr>
            <p:ph type="dt" sz="half" idx="10"/>
          </p:nvPr>
        </p:nvSpPr>
        <p:spPr>
          <a:xfrm>
            <a:off x="1258888" y="6365875"/>
            <a:ext cx="2222500" cy="365125"/>
          </a:xfrm>
          <a:prstGeom prst="rect">
            <a:avLst/>
          </a:prstGeom>
        </p:spPr>
        <p:txBody>
          <a:bodyPr/>
          <a:lstStyle>
            <a:defPPr>
              <a:defRPr lang="bg-BG"/>
            </a:defPPr>
            <a:lvl1pPr algn="l" rtl="0" fontAlgn="auto">
              <a:spcBef>
                <a:spcPts val="0"/>
              </a:spcBef>
              <a:spcAft>
                <a:spcPts val="0"/>
              </a:spcAft>
              <a:defRPr sz="1400" kern="1200">
                <a:solidFill>
                  <a:srgbClr val="F2F0E6"/>
                </a:solidFill>
                <a:latin typeface="Franklin Gothic Book" panose="020B0503020102020204" pitchFamily="34" charset="0"/>
                <a:ea typeface="+mn-ea"/>
                <a:cs typeface="+mn-cs"/>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a:lstStyle>
          <a:p>
            <a:pPr>
              <a:defRPr/>
            </a:pPr>
            <a:fld id="{84980286-456A-4352-9FA3-A22AA7A36596}" type="datetime1">
              <a:rPr lang="en-US" smtClean="0"/>
              <a:pPr>
                <a:defRPr/>
              </a:pPr>
              <a:t>6/24/2022</a:t>
            </a:fld>
            <a:endParaRPr lang="en-US" dirty="0"/>
          </a:p>
        </p:txBody>
      </p:sp>
      <p:sp>
        <p:nvSpPr>
          <p:cNvPr id="5" name="Slide Number Placeholder 4"/>
          <p:cNvSpPr>
            <a:spLocks noGrp="1"/>
          </p:cNvSpPr>
          <p:nvPr>
            <p:ph type="sldNum" sz="quarter" idx="11"/>
          </p:nvPr>
        </p:nvSpPr>
        <p:spPr>
          <a:xfrm>
            <a:off x="4164013" y="6365875"/>
            <a:ext cx="806450" cy="365125"/>
          </a:xfrm>
          <a:prstGeom prst="rect">
            <a:avLst/>
          </a:prstGeom>
        </p:spPr>
        <p:txBody>
          <a:bodyPr/>
          <a:lstStyle>
            <a:defPPr>
              <a:defRPr lang="bg-BG"/>
            </a:defPPr>
            <a:lvl1pPr algn="ctr" rtl="0" fontAlgn="auto">
              <a:spcBef>
                <a:spcPts val="0"/>
              </a:spcBef>
              <a:spcAft>
                <a:spcPts val="0"/>
              </a:spcAft>
              <a:defRPr sz="1400" kern="1200">
                <a:solidFill>
                  <a:srgbClr val="F2F0E6"/>
                </a:solidFill>
                <a:latin typeface="Franklin Gothic Book" panose="020B0503020102020204" pitchFamily="34" charset="0"/>
                <a:ea typeface="+mn-ea"/>
                <a:cs typeface="+mn-cs"/>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a:lstStyle>
          <a:p>
            <a:pPr>
              <a:defRPr/>
            </a:pPr>
            <a:fld id="{A5222114-9E00-48E0-BBB2-261D7490F809}" type="slidenum">
              <a:rPr lang="en-US" smtClean="0"/>
              <a:pPr>
                <a:defRPr/>
              </a:pPr>
              <a:t>3</a:t>
            </a:fld>
            <a:endParaRPr lang="en-US" dirty="0"/>
          </a:p>
        </p:txBody>
      </p:sp>
      <p:graphicFrame>
        <p:nvGraphicFramePr>
          <p:cNvPr id="6" name="Table 6">
            <a:extLst>
              <a:ext uri="{FF2B5EF4-FFF2-40B4-BE49-F238E27FC236}">
                <a16:creationId xmlns:a16="http://schemas.microsoft.com/office/drawing/2014/main" id="{65B2D07B-7F77-494B-B959-89F393763EBE}"/>
              </a:ext>
            </a:extLst>
          </p:cNvPr>
          <p:cNvGraphicFramePr>
            <a:graphicFrameLocks noGrp="1"/>
          </p:cNvGraphicFramePr>
          <p:nvPr>
            <p:extLst>
              <p:ext uri="{D42A27DB-BD31-4B8C-83A1-F6EECF244321}">
                <p14:modId xmlns:p14="http://schemas.microsoft.com/office/powerpoint/2010/main" val="2041135547"/>
              </p:ext>
            </p:extLst>
          </p:nvPr>
        </p:nvGraphicFramePr>
        <p:xfrm>
          <a:off x="5858328" y="1717953"/>
          <a:ext cx="4504872" cy="3579968"/>
        </p:xfrm>
        <a:graphic>
          <a:graphicData uri="http://schemas.openxmlformats.org/drawingml/2006/table">
            <a:tbl>
              <a:tblPr firstRow="1" bandRow="1">
                <a:tableStyleId>{5C22544A-7EE6-4342-B048-85BDC9FD1C3A}</a:tableStyleId>
              </a:tblPr>
              <a:tblGrid>
                <a:gridCol w="2516492">
                  <a:extLst>
                    <a:ext uri="{9D8B030D-6E8A-4147-A177-3AD203B41FA5}">
                      <a16:colId xmlns:a16="http://schemas.microsoft.com/office/drawing/2014/main" val="3290580196"/>
                    </a:ext>
                  </a:extLst>
                </a:gridCol>
                <a:gridCol w="1988380">
                  <a:extLst>
                    <a:ext uri="{9D8B030D-6E8A-4147-A177-3AD203B41FA5}">
                      <a16:colId xmlns:a16="http://schemas.microsoft.com/office/drawing/2014/main" val="2425406350"/>
                    </a:ext>
                  </a:extLst>
                </a:gridCol>
              </a:tblGrid>
              <a:tr h="370840">
                <a:tc gridSpan="2">
                  <a:txBody>
                    <a:bodyPr/>
                    <a:lstStyle/>
                    <a:p>
                      <a:r>
                        <a:rPr lang="en-US" sz="1600" dirty="0"/>
                        <a:t>Global Social Networks ranked by number of monthly active users (January 2022)</a:t>
                      </a:r>
                    </a:p>
                  </a:txBody>
                  <a:tcPr/>
                </a:tc>
                <a:tc hMerge="1">
                  <a:txBody>
                    <a:bodyPr/>
                    <a:lstStyle/>
                    <a:p>
                      <a:endParaRPr lang="en-US" dirty="0"/>
                    </a:p>
                  </a:txBody>
                  <a:tcPr/>
                </a:tc>
                <a:extLst>
                  <a:ext uri="{0D108BD9-81ED-4DB2-BD59-A6C34878D82A}">
                    <a16:rowId xmlns:a16="http://schemas.microsoft.com/office/drawing/2014/main" val="1717448687"/>
                  </a:ext>
                </a:extLst>
              </a:tr>
              <a:tr h="605947">
                <a:tc>
                  <a:txBody>
                    <a:bodyPr/>
                    <a:lstStyle/>
                    <a:p>
                      <a:r>
                        <a:rPr lang="en-US" dirty="0"/>
                        <a:t>Facebook</a:t>
                      </a:r>
                    </a:p>
                  </a:txBody>
                  <a:tcPr/>
                </a:tc>
                <a:tc>
                  <a:txBody>
                    <a:bodyPr/>
                    <a:lstStyle/>
                    <a:p>
                      <a:r>
                        <a:rPr lang="en-US" dirty="0"/>
                        <a:t>2,910,000,000</a:t>
                      </a:r>
                    </a:p>
                  </a:txBody>
                  <a:tcPr/>
                </a:tc>
                <a:extLst>
                  <a:ext uri="{0D108BD9-81ED-4DB2-BD59-A6C34878D82A}">
                    <a16:rowId xmlns:a16="http://schemas.microsoft.com/office/drawing/2014/main" val="835530189"/>
                  </a:ext>
                </a:extLst>
              </a:tr>
              <a:tr h="601270">
                <a:tc>
                  <a:txBody>
                    <a:bodyPr/>
                    <a:lstStyle/>
                    <a:p>
                      <a:r>
                        <a:rPr lang="en-US" dirty="0"/>
                        <a:t>YouTube</a:t>
                      </a:r>
                    </a:p>
                  </a:txBody>
                  <a:tcPr/>
                </a:tc>
                <a:tc>
                  <a:txBody>
                    <a:bodyPr/>
                    <a:lstStyle/>
                    <a:p>
                      <a:r>
                        <a:rPr lang="en-US" dirty="0"/>
                        <a:t>2,562,000,000</a:t>
                      </a:r>
                    </a:p>
                  </a:txBody>
                  <a:tcPr/>
                </a:tc>
                <a:extLst>
                  <a:ext uri="{0D108BD9-81ED-4DB2-BD59-A6C34878D82A}">
                    <a16:rowId xmlns:a16="http://schemas.microsoft.com/office/drawing/2014/main" val="2440938391"/>
                  </a:ext>
                </a:extLst>
              </a:tr>
              <a:tr h="586154">
                <a:tc>
                  <a:txBody>
                    <a:bodyPr/>
                    <a:lstStyle/>
                    <a:p>
                      <a:r>
                        <a:rPr lang="en-US" dirty="0"/>
                        <a:t>Instagram</a:t>
                      </a:r>
                    </a:p>
                  </a:txBody>
                  <a:tcPr/>
                </a:tc>
                <a:tc>
                  <a:txBody>
                    <a:bodyPr/>
                    <a:lstStyle/>
                    <a:p>
                      <a:r>
                        <a:rPr lang="en-US" dirty="0"/>
                        <a:t>1,478,000,000</a:t>
                      </a:r>
                    </a:p>
                  </a:txBody>
                  <a:tcPr/>
                </a:tc>
                <a:extLst>
                  <a:ext uri="{0D108BD9-81ED-4DB2-BD59-A6C34878D82A}">
                    <a16:rowId xmlns:a16="http://schemas.microsoft.com/office/drawing/2014/main" val="271708764"/>
                  </a:ext>
                </a:extLst>
              </a:tr>
              <a:tr h="562708">
                <a:tc>
                  <a:txBody>
                    <a:bodyPr/>
                    <a:lstStyle/>
                    <a:p>
                      <a:r>
                        <a:rPr lang="en-US" dirty="0" err="1"/>
                        <a:t>TikTok</a:t>
                      </a:r>
                      <a:r>
                        <a:rPr lang="en-US" dirty="0"/>
                        <a:t>  </a:t>
                      </a:r>
                    </a:p>
                  </a:txBody>
                  <a:tcPr/>
                </a:tc>
                <a:tc>
                  <a:txBody>
                    <a:bodyPr/>
                    <a:lstStyle/>
                    <a:p>
                      <a:r>
                        <a:rPr lang="en-US" dirty="0"/>
                        <a:t>1,000,000,000</a:t>
                      </a:r>
                    </a:p>
                  </a:txBody>
                  <a:tcPr/>
                </a:tc>
                <a:extLst>
                  <a:ext uri="{0D108BD9-81ED-4DB2-BD59-A6C34878D82A}">
                    <a16:rowId xmlns:a16="http://schemas.microsoft.com/office/drawing/2014/main" val="3441109533"/>
                  </a:ext>
                </a:extLst>
              </a:tr>
              <a:tr h="644769">
                <a:tc>
                  <a:txBody>
                    <a:bodyPr/>
                    <a:lstStyle/>
                    <a:p>
                      <a:r>
                        <a:rPr lang="en-US" dirty="0"/>
                        <a:t>Twitter</a:t>
                      </a:r>
                    </a:p>
                  </a:txBody>
                  <a:tcPr/>
                </a:tc>
                <a:tc>
                  <a:txBody>
                    <a:bodyPr/>
                    <a:lstStyle/>
                    <a:p>
                      <a:r>
                        <a:rPr lang="en-US" dirty="0"/>
                        <a:t>436,000,000</a:t>
                      </a:r>
                    </a:p>
                  </a:txBody>
                  <a:tcPr/>
                </a:tc>
                <a:extLst>
                  <a:ext uri="{0D108BD9-81ED-4DB2-BD59-A6C34878D82A}">
                    <a16:rowId xmlns:a16="http://schemas.microsoft.com/office/drawing/2014/main" val="230951547"/>
                  </a:ext>
                </a:extLst>
              </a:tr>
            </a:tbl>
          </a:graphicData>
        </a:graphic>
      </p:graphicFrame>
      <p:sp>
        <p:nvSpPr>
          <p:cNvPr id="7" name="TextBox 6">
            <a:extLst>
              <a:ext uri="{FF2B5EF4-FFF2-40B4-BE49-F238E27FC236}">
                <a16:creationId xmlns:a16="http://schemas.microsoft.com/office/drawing/2014/main" id="{5C111DAD-12EC-46E8-A231-0AE037C692F1}"/>
              </a:ext>
            </a:extLst>
          </p:cNvPr>
          <p:cNvSpPr txBox="1"/>
          <p:nvPr/>
        </p:nvSpPr>
        <p:spPr>
          <a:xfrm>
            <a:off x="5670760" y="5305482"/>
            <a:ext cx="5181600" cy="230832"/>
          </a:xfrm>
          <a:prstGeom prst="rect">
            <a:avLst/>
          </a:prstGeom>
          <a:noFill/>
        </p:spPr>
        <p:txBody>
          <a:bodyPr wrap="square" rtlCol="0">
            <a:spAutoFit/>
          </a:bodyPr>
          <a:lstStyle/>
          <a:p>
            <a:r>
              <a:rPr lang="en-US" sz="900" dirty="0">
                <a:hlinkClick r:id="rId3"/>
              </a:rPr>
              <a:t>https://www.statista.com/statistics/272014/global-social-networks-ranked-by-number-of-users/</a:t>
            </a:r>
            <a:r>
              <a:rPr lang="en-US" sz="900" dirty="0"/>
              <a:t> </a:t>
            </a:r>
          </a:p>
        </p:txBody>
      </p:sp>
      <p:pic>
        <p:nvPicPr>
          <p:cNvPr id="9" name="Picture 8">
            <a:extLst>
              <a:ext uri="{FF2B5EF4-FFF2-40B4-BE49-F238E27FC236}">
                <a16:creationId xmlns:a16="http://schemas.microsoft.com/office/drawing/2014/main" id="{9A5177C5-16D7-4B24-9339-C8C63F045F5F}"/>
              </a:ext>
            </a:extLst>
          </p:cNvPr>
          <p:cNvPicPr>
            <a:picLocks noChangeAspect="1"/>
          </p:cNvPicPr>
          <p:nvPr/>
        </p:nvPicPr>
        <p:blipFill>
          <a:blip r:embed="rId4"/>
          <a:stretch>
            <a:fillRect/>
          </a:stretch>
        </p:blipFill>
        <p:spPr>
          <a:xfrm>
            <a:off x="7500718" y="2409147"/>
            <a:ext cx="420823" cy="420823"/>
          </a:xfrm>
          <a:prstGeom prst="rect">
            <a:avLst/>
          </a:prstGeom>
        </p:spPr>
      </p:pic>
      <p:pic>
        <p:nvPicPr>
          <p:cNvPr id="11" name="Picture 10">
            <a:extLst>
              <a:ext uri="{FF2B5EF4-FFF2-40B4-BE49-F238E27FC236}">
                <a16:creationId xmlns:a16="http://schemas.microsoft.com/office/drawing/2014/main" id="{03009CBB-0120-4949-9C68-46D70DDBD84B}"/>
              </a:ext>
            </a:extLst>
          </p:cNvPr>
          <p:cNvPicPr>
            <a:picLocks noChangeAspect="1"/>
          </p:cNvPicPr>
          <p:nvPr/>
        </p:nvPicPr>
        <p:blipFill>
          <a:blip r:embed="rId5"/>
          <a:stretch>
            <a:fillRect/>
          </a:stretch>
        </p:blipFill>
        <p:spPr>
          <a:xfrm>
            <a:off x="7240069" y="2971673"/>
            <a:ext cx="942120" cy="527587"/>
          </a:xfrm>
          <a:prstGeom prst="rect">
            <a:avLst/>
          </a:prstGeom>
        </p:spPr>
      </p:pic>
      <p:pic>
        <p:nvPicPr>
          <p:cNvPr id="13" name="Picture 12">
            <a:extLst>
              <a:ext uri="{FF2B5EF4-FFF2-40B4-BE49-F238E27FC236}">
                <a16:creationId xmlns:a16="http://schemas.microsoft.com/office/drawing/2014/main" id="{7B4883FD-6397-4C27-B952-CF7A107F2678}"/>
              </a:ext>
            </a:extLst>
          </p:cNvPr>
          <p:cNvPicPr>
            <a:picLocks noChangeAspect="1"/>
          </p:cNvPicPr>
          <p:nvPr/>
        </p:nvPicPr>
        <p:blipFill>
          <a:blip r:embed="rId6"/>
          <a:stretch>
            <a:fillRect/>
          </a:stretch>
        </p:blipFill>
        <p:spPr>
          <a:xfrm>
            <a:off x="7558409" y="3600812"/>
            <a:ext cx="441412" cy="441412"/>
          </a:xfrm>
          <a:prstGeom prst="rect">
            <a:avLst/>
          </a:prstGeom>
        </p:spPr>
      </p:pic>
      <p:pic>
        <p:nvPicPr>
          <p:cNvPr id="15" name="Picture 14">
            <a:extLst>
              <a:ext uri="{FF2B5EF4-FFF2-40B4-BE49-F238E27FC236}">
                <a16:creationId xmlns:a16="http://schemas.microsoft.com/office/drawing/2014/main" id="{3E605EAD-8E58-42FF-B787-81FBE7A7B0F8}"/>
              </a:ext>
            </a:extLst>
          </p:cNvPr>
          <p:cNvPicPr>
            <a:picLocks noChangeAspect="1"/>
          </p:cNvPicPr>
          <p:nvPr/>
        </p:nvPicPr>
        <p:blipFill>
          <a:blip r:embed="rId7"/>
          <a:stretch>
            <a:fillRect/>
          </a:stretch>
        </p:blipFill>
        <p:spPr>
          <a:xfrm>
            <a:off x="7558409" y="4178945"/>
            <a:ext cx="441413" cy="441413"/>
          </a:xfrm>
          <a:prstGeom prst="rect">
            <a:avLst/>
          </a:prstGeom>
        </p:spPr>
      </p:pic>
      <p:pic>
        <p:nvPicPr>
          <p:cNvPr id="17" name="Picture 16">
            <a:extLst>
              <a:ext uri="{FF2B5EF4-FFF2-40B4-BE49-F238E27FC236}">
                <a16:creationId xmlns:a16="http://schemas.microsoft.com/office/drawing/2014/main" id="{830A1668-8673-4E69-8FC1-D5991E4934E9}"/>
              </a:ext>
            </a:extLst>
          </p:cNvPr>
          <p:cNvPicPr>
            <a:picLocks noChangeAspect="1"/>
          </p:cNvPicPr>
          <p:nvPr/>
        </p:nvPicPr>
        <p:blipFill>
          <a:blip r:embed="rId8"/>
          <a:stretch>
            <a:fillRect/>
          </a:stretch>
        </p:blipFill>
        <p:spPr>
          <a:xfrm>
            <a:off x="7534963" y="4709980"/>
            <a:ext cx="527587" cy="527587"/>
          </a:xfrm>
          <a:prstGeom prst="rect">
            <a:avLst/>
          </a:prstGeom>
        </p:spPr>
      </p:pic>
    </p:spTree>
    <p:extLst>
      <p:ext uri="{BB962C8B-B14F-4D97-AF65-F5344CB8AC3E}">
        <p14:creationId xmlns:p14="http://schemas.microsoft.com/office/powerpoint/2010/main" val="154967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0" dirty="0"/>
              <a:t>Why work with your local media?</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6331"/>
          <a:stretch/>
        </p:blipFill>
        <p:spPr>
          <a:xfrm>
            <a:off x="1981200" y="1540080"/>
            <a:ext cx="3810000" cy="310812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5943600" y="1709577"/>
            <a:ext cx="4114800" cy="2831544"/>
          </a:xfrm>
          <a:prstGeom prst="rect">
            <a:avLst/>
          </a:prstGeom>
          <a:noFill/>
        </p:spPr>
        <p:txBody>
          <a:bodyPr wrap="square" rtlCol="0">
            <a:spAutoFit/>
          </a:bodyPr>
          <a:lstStyle/>
          <a:p>
            <a:pPr marL="457200" indent="-457200">
              <a:buFont typeface="Arial" panose="020B0604020202020204" pitchFamily="34" charset="0"/>
              <a:buChar char="•"/>
            </a:pPr>
            <a:r>
              <a:rPr lang="en-US" sz="2800" dirty="0"/>
              <a:t>They can help you get the message out about the need for an HIV vaccine.</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2800" dirty="0"/>
              <a:t>They can address myths and concerns.</a:t>
            </a:r>
          </a:p>
        </p:txBody>
      </p:sp>
      <p:sp>
        <p:nvSpPr>
          <p:cNvPr id="3" name="TextBox 2"/>
          <p:cNvSpPr txBox="1"/>
          <p:nvPr/>
        </p:nvSpPr>
        <p:spPr>
          <a:xfrm>
            <a:off x="2286000" y="4687873"/>
            <a:ext cx="76200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They can make your job more difficult if they get the story wrong and spread myths or misinformation.</a:t>
            </a:r>
          </a:p>
        </p:txBody>
      </p:sp>
    </p:spTree>
    <p:extLst>
      <p:ext uri="{BB962C8B-B14F-4D97-AF65-F5344CB8AC3E}">
        <p14:creationId xmlns:p14="http://schemas.microsoft.com/office/powerpoint/2010/main" val="18918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The site’s role with media</a:t>
            </a:r>
          </a:p>
        </p:txBody>
      </p:sp>
      <p:sp>
        <p:nvSpPr>
          <p:cNvPr id="38915" name="Rectangle 3"/>
          <p:cNvSpPr>
            <a:spLocks noGrp="1" noChangeArrowheads="1"/>
          </p:cNvSpPr>
          <p:nvPr>
            <p:ph idx="1"/>
          </p:nvPr>
        </p:nvSpPr>
        <p:spPr>
          <a:xfrm>
            <a:off x="2057400" y="1371600"/>
            <a:ext cx="4970462" cy="2286000"/>
          </a:xfrm>
        </p:spPr>
        <p:txBody>
          <a:bodyPr>
            <a:normAutofit fontScale="92500" lnSpcReduction="20000"/>
          </a:bodyPr>
          <a:lstStyle/>
          <a:p>
            <a:r>
              <a:rPr lang="en-US" dirty="0"/>
              <a:t>Seek opportunities to broaden awareness through media outreach</a:t>
            </a:r>
          </a:p>
          <a:p>
            <a:r>
              <a:rPr lang="en-US" dirty="0"/>
              <a:t>Maintain relationships with local press</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88" r="11926"/>
          <a:stretch/>
        </p:blipFill>
        <p:spPr bwMode="auto">
          <a:xfrm>
            <a:off x="7391400" y="1752600"/>
            <a:ext cx="2697078"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flipH="1">
            <a:off x="7391400" y="4008669"/>
            <a:ext cx="2743200" cy="276999"/>
          </a:xfrm>
          <a:prstGeom prst="rect">
            <a:avLst/>
          </a:prstGeom>
          <a:noFill/>
        </p:spPr>
        <p:txBody>
          <a:bodyPr wrap="square" rtlCol="0">
            <a:spAutoFit/>
          </a:bodyPr>
          <a:lstStyle/>
          <a:p>
            <a:pPr algn="r"/>
            <a:r>
              <a:rPr lang="en-US" sz="1200" dirty="0">
                <a:solidFill>
                  <a:schemeClr val="bg1"/>
                </a:solidFill>
              </a:rPr>
              <a:t>Photo: Robert Hood</a:t>
            </a:r>
          </a:p>
        </p:txBody>
      </p:sp>
      <p:sp>
        <p:nvSpPr>
          <p:cNvPr id="2" name="TextBox 1"/>
          <p:cNvSpPr txBox="1"/>
          <p:nvPr/>
        </p:nvSpPr>
        <p:spPr>
          <a:xfrm>
            <a:off x="2362200" y="4724400"/>
            <a:ext cx="4267200" cy="17526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5" name="Rectangle 4"/>
          <p:cNvSpPr/>
          <p:nvPr/>
        </p:nvSpPr>
        <p:spPr>
          <a:xfrm>
            <a:off x="2057400" y="4038601"/>
            <a:ext cx="8031078" cy="2062103"/>
          </a:xfrm>
          <a:prstGeom prst="rect">
            <a:avLst/>
          </a:prstGeom>
        </p:spPr>
        <p:txBody>
          <a:bodyPr wrap="square">
            <a:spAutoFit/>
          </a:bodyPr>
          <a:lstStyle/>
          <a:p>
            <a:pPr marL="342900" indent="-342900">
              <a:spcBef>
                <a:spcPct val="20000"/>
              </a:spcBef>
              <a:buClr>
                <a:srgbClr val="DC3B0F"/>
              </a:buClr>
              <a:buFont typeface="Arial" charset="0"/>
              <a:buChar char="•"/>
            </a:pPr>
            <a:r>
              <a:rPr lang="en-US" sz="3200" dirty="0">
                <a:solidFill>
                  <a:srgbClr val="404041"/>
                </a:solidFill>
              </a:rPr>
              <a:t>Deliver news to the media</a:t>
            </a:r>
          </a:p>
          <a:p>
            <a:pPr marL="742950" lvl="1" indent="-285750">
              <a:spcBef>
                <a:spcPct val="20000"/>
              </a:spcBef>
              <a:buClr>
                <a:srgbClr val="404041"/>
              </a:buClr>
              <a:buFont typeface="Arial" charset="0"/>
              <a:buChar char="•"/>
            </a:pPr>
            <a:r>
              <a:rPr lang="en-US" sz="2400" dirty="0">
                <a:solidFill>
                  <a:srgbClr val="404041"/>
                </a:solidFill>
              </a:rPr>
              <a:t>New studies</a:t>
            </a:r>
          </a:p>
          <a:p>
            <a:pPr marL="742950" lvl="1" indent="-285750">
              <a:spcBef>
                <a:spcPct val="20000"/>
              </a:spcBef>
              <a:buClr>
                <a:srgbClr val="404041"/>
              </a:buClr>
              <a:buFont typeface="Arial" charset="0"/>
              <a:buChar char="•"/>
            </a:pPr>
            <a:r>
              <a:rPr lang="en-US" sz="2400" dirty="0">
                <a:solidFill>
                  <a:srgbClr val="404041"/>
                </a:solidFill>
              </a:rPr>
              <a:t>Community events</a:t>
            </a:r>
          </a:p>
          <a:p>
            <a:pPr marL="342900" indent="-342900">
              <a:spcBef>
                <a:spcPct val="20000"/>
              </a:spcBef>
              <a:buClr>
                <a:srgbClr val="DC3B0F"/>
              </a:buClr>
              <a:buFont typeface="Arial" charset="0"/>
              <a:buChar char="•"/>
            </a:pPr>
            <a:r>
              <a:rPr lang="en-US" sz="3200" dirty="0">
                <a:solidFill>
                  <a:srgbClr val="404041"/>
                </a:solidFill>
              </a:rPr>
              <a:t>Ask CAB for input on messages</a:t>
            </a:r>
          </a:p>
        </p:txBody>
      </p:sp>
    </p:spTree>
    <p:extLst>
      <p:ext uri="{BB962C8B-B14F-4D97-AF65-F5344CB8AC3E}">
        <p14:creationId xmlns:p14="http://schemas.microsoft.com/office/powerpoint/2010/main" val="3609421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05000" y="533401"/>
            <a:ext cx="4267200" cy="1967299"/>
          </a:xfrm>
        </p:spPr>
        <p:txBody>
          <a:bodyPr/>
          <a:lstStyle/>
          <a:p>
            <a:r>
              <a:rPr lang="en-US" dirty="0"/>
              <a:t>CAB roles with the media</a:t>
            </a:r>
          </a:p>
        </p:txBody>
      </p:sp>
      <p:sp>
        <p:nvSpPr>
          <p:cNvPr id="39939" name="Rectangle 3"/>
          <p:cNvSpPr>
            <a:spLocks noGrp="1" noChangeArrowheads="1"/>
          </p:cNvSpPr>
          <p:nvPr>
            <p:ph type="body" idx="1"/>
          </p:nvPr>
        </p:nvSpPr>
        <p:spPr>
          <a:xfrm>
            <a:off x="545807" y="3252731"/>
            <a:ext cx="10782758" cy="2891642"/>
          </a:xfrm>
        </p:spPr>
        <p:txBody>
          <a:bodyPr vert="horz" lIns="91440" tIns="45720" rIns="91440" bIns="45720" rtlCol="0" anchor="t">
            <a:normAutofit/>
          </a:bodyPr>
          <a:lstStyle/>
          <a:p>
            <a:r>
              <a:rPr lang="en-US" sz="2400" dirty="0"/>
              <a:t>Represent the community's interests concerning possible issues that could </a:t>
            </a:r>
            <a:r>
              <a:rPr lang="en-US" sz="2400"/>
              <a:t>get media attention so that the site spokesperson can be prepared to address them.</a:t>
            </a:r>
            <a:endParaRPr lang="en-US" sz="2400" dirty="0"/>
          </a:p>
          <a:p>
            <a:r>
              <a:rPr lang="en-US" sz="2400"/>
              <a:t>Share with the community what is being said in the </a:t>
            </a:r>
            <a:r>
              <a:rPr lang="en-US" sz="2400" dirty="0"/>
              <a:t>news</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6431" y="381000"/>
            <a:ext cx="34318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flipH="1">
            <a:off x="7620000" y="2667001"/>
            <a:ext cx="2743200" cy="276999"/>
          </a:xfrm>
          <a:prstGeom prst="rect">
            <a:avLst/>
          </a:prstGeom>
          <a:noFill/>
        </p:spPr>
        <p:txBody>
          <a:bodyPr wrap="square" rtlCol="0">
            <a:spAutoFit/>
          </a:bodyPr>
          <a:lstStyle/>
          <a:p>
            <a:pPr algn="r"/>
            <a:r>
              <a:rPr lang="en-US" sz="1200" dirty="0">
                <a:solidFill>
                  <a:schemeClr val="bg1"/>
                </a:solidFill>
              </a:rPr>
              <a:t>Photo: Robert Hood</a:t>
            </a:r>
          </a:p>
        </p:txBody>
      </p:sp>
    </p:spTree>
    <p:extLst>
      <p:ext uri="{BB962C8B-B14F-4D97-AF65-F5344CB8AC3E}">
        <p14:creationId xmlns:p14="http://schemas.microsoft.com/office/powerpoint/2010/main" val="2251069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595863"/>
            <a:ext cx="10515600" cy="786908"/>
          </a:xfrm>
        </p:spPr>
        <p:txBody>
          <a:bodyPr/>
          <a:lstStyle/>
          <a:p>
            <a:r>
              <a:rPr lang="en-US" dirty="0"/>
              <a:t>The site’s role with media</a:t>
            </a:r>
          </a:p>
        </p:txBody>
      </p:sp>
      <p:sp>
        <p:nvSpPr>
          <p:cNvPr id="38915" name="Rectangle 3"/>
          <p:cNvSpPr>
            <a:spLocks noGrp="1" noChangeArrowheads="1"/>
          </p:cNvSpPr>
          <p:nvPr>
            <p:ph idx="1"/>
          </p:nvPr>
        </p:nvSpPr>
        <p:spPr>
          <a:xfrm>
            <a:off x="2057400" y="1371600"/>
            <a:ext cx="4970462" cy="2286000"/>
          </a:xfrm>
        </p:spPr>
        <p:txBody>
          <a:bodyPr>
            <a:normAutofit fontScale="92500" lnSpcReduction="20000"/>
          </a:bodyPr>
          <a:lstStyle/>
          <a:p>
            <a:r>
              <a:rPr lang="en-US" dirty="0"/>
              <a:t>Seek opportunities to broaden awareness through media outreach</a:t>
            </a:r>
          </a:p>
          <a:p>
            <a:r>
              <a:rPr lang="en-US" dirty="0"/>
              <a:t>Maintain relationships with local press</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88" r="11926"/>
          <a:stretch/>
        </p:blipFill>
        <p:spPr bwMode="auto">
          <a:xfrm>
            <a:off x="7391400" y="1752600"/>
            <a:ext cx="2697078"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flipH="1">
            <a:off x="7391400" y="4008669"/>
            <a:ext cx="2743200" cy="276999"/>
          </a:xfrm>
          <a:prstGeom prst="rect">
            <a:avLst/>
          </a:prstGeom>
          <a:noFill/>
        </p:spPr>
        <p:txBody>
          <a:bodyPr wrap="square" rtlCol="0">
            <a:spAutoFit/>
          </a:bodyPr>
          <a:lstStyle/>
          <a:p>
            <a:pPr algn="r"/>
            <a:r>
              <a:rPr lang="en-US" sz="1200" dirty="0">
                <a:solidFill>
                  <a:schemeClr val="bg1"/>
                </a:solidFill>
              </a:rPr>
              <a:t>Photo: Robert Hood</a:t>
            </a:r>
          </a:p>
        </p:txBody>
      </p:sp>
      <p:sp>
        <p:nvSpPr>
          <p:cNvPr id="2" name="TextBox 1"/>
          <p:cNvSpPr txBox="1"/>
          <p:nvPr/>
        </p:nvSpPr>
        <p:spPr>
          <a:xfrm>
            <a:off x="2362200" y="4724400"/>
            <a:ext cx="4267200" cy="1752600"/>
          </a:xfrm>
          <a:prstGeom prst="rect">
            <a:avLst/>
          </a:prstGeom>
        </p:spPr>
        <p:txBody>
          <a:bodyPr vert="horz" wrap="square" lIns="91440" tIns="45720" rIns="91440" bIns="45720" rtlCol="0">
            <a:normAutofit/>
          </a:bodyPr>
          <a:lstStyle/>
          <a:p>
            <a:endParaRPr lang="en-US" sz="1600" dirty="0">
              <a:solidFill>
                <a:schemeClr val="bg2"/>
              </a:solidFill>
            </a:endParaRPr>
          </a:p>
        </p:txBody>
      </p:sp>
      <p:sp>
        <p:nvSpPr>
          <p:cNvPr id="5" name="Rectangle 4"/>
          <p:cNvSpPr/>
          <p:nvPr/>
        </p:nvSpPr>
        <p:spPr>
          <a:xfrm>
            <a:off x="2057400" y="4038601"/>
            <a:ext cx="8031078" cy="2062103"/>
          </a:xfrm>
          <a:prstGeom prst="rect">
            <a:avLst/>
          </a:prstGeom>
        </p:spPr>
        <p:txBody>
          <a:bodyPr wrap="square">
            <a:spAutoFit/>
          </a:bodyPr>
          <a:lstStyle/>
          <a:p>
            <a:pPr marL="342900" indent="-342900">
              <a:spcBef>
                <a:spcPct val="20000"/>
              </a:spcBef>
              <a:buClr>
                <a:srgbClr val="DC3B0F"/>
              </a:buClr>
              <a:buFont typeface="Arial" charset="0"/>
              <a:buChar char="•"/>
            </a:pPr>
            <a:r>
              <a:rPr lang="en-US" sz="3200" dirty="0">
                <a:solidFill>
                  <a:srgbClr val="404041"/>
                </a:solidFill>
              </a:rPr>
              <a:t>Deliver news to the media</a:t>
            </a:r>
          </a:p>
          <a:p>
            <a:pPr marL="742950" lvl="1" indent="-285750">
              <a:spcBef>
                <a:spcPct val="20000"/>
              </a:spcBef>
              <a:buClr>
                <a:srgbClr val="404041"/>
              </a:buClr>
              <a:buFont typeface="Arial" charset="0"/>
              <a:buChar char="•"/>
            </a:pPr>
            <a:r>
              <a:rPr lang="en-US" sz="2400" dirty="0">
                <a:solidFill>
                  <a:srgbClr val="404041"/>
                </a:solidFill>
              </a:rPr>
              <a:t>New studies</a:t>
            </a:r>
          </a:p>
          <a:p>
            <a:pPr marL="742950" lvl="1" indent="-285750">
              <a:spcBef>
                <a:spcPct val="20000"/>
              </a:spcBef>
              <a:buClr>
                <a:srgbClr val="404041"/>
              </a:buClr>
              <a:buFont typeface="Arial" charset="0"/>
              <a:buChar char="•"/>
            </a:pPr>
            <a:r>
              <a:rPr lang="en-US" sz="2400" dirty="0">
                <a:solidFill>
                  <a:srgbClr val="404041"/>
                </a:solidFill>
              </a:rPr>
              <a:t>Community events</a:t>
            </a:r>
          </a:p>
          <a:p>
            <a:pPr marL="342900" indent="-342900">
              <a:spcBef>
                <a:spcPct val="20000"/>
              </a:spcBef>
              <a:buClr>
                <a:srgbClr val="DC3B0F"/>
              </a:buClr>
              <a:buFont typeface="Arial" charset="0"/>
              <a:buChar char="•"/>
            </a:pPr>
            <a:r>
              <a:rPr lang="en-US" sz="3200" dirty="0">
                <a:solidFill>
                  <a:srgbClr val="404041"/>
                </a:solidFill>
              </a:rPr>
              <a:t>Ask CAB for input on messages</a:t>
            </a:r>
          </a:p>
        </p:txBody>
      </p:sp>
    </p:spTree>
    <p:extLst>
      <p:ext uri="{BB962C8B-B14F-4D97-AF65-F5344CB8AC3E}">
        <p14:creationId xmlns:p14="http://schemas.microsoft.com/office/powerpoint/2010/main" val="3638627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57401" y="304800"/>
            <a:ext cx="8042274" cy="990600"/>
          </a:xfrm>
        </p:spPr>
        <p:txBody>
          <a:bodyPr/>
          <a:lstStyle/>
          <a:p>
            <a:r>
              <a:rPr lang="en-US" dirty="0"/>
              <a:t>Common media myths</a:t>
            </a:r>
          </a:p>
        </p:txBody>
      </p:sp>
      <p:sp>
        <p:nvSpPr>
          <p:cNvPr id="13315" name="Rectangle 3"/>
          <p:cNvSpPr>
            <a:spLocks noGrp="1" noChangeArrowheads="1"/>
          </p:cNvSpPr>
          <p:nvPr>
            <p:ph idx="1"/>
          </p:nvPr>
        </p:nvSpPr>
        <p:spPr>
          <a:xfrm>
            <a:off x="2057400" y="1600200"/>
            <a:ext cx="4773794" cy="4114800"/>
          </a:xfrm>
        </p:spPr>
        <p:txBody>
          <a:bodyPr>
            <a:normAutofit fontScale="92500" lnSpcReduction="10000"/>
          </a:bodyPr>
          <a:lstStyle/>
          <a:p>
            <a:r>
              <a:rPr lang="en-US" sz="2800" dirty="0"/>
              <a:t>All media are the same</a:t>
            </a:r>
          </a:p>
          <a:p>
            <a:r>
              <a:rPr lang="en-US" sz="2800" dirty="0"/>
              <a:t>They will write what you tell them, whenever you want</a:t>
            </a:r>
          </a:p>
          <a:p>
            <a:r>
              <a:rPr lang="en-US" sz="2800" dirty="0"/>
              <a:t>They will misquote you and look for a negative story</a:t>
            </a:r>
          </a:p>
          <a:p>
            <a:r>
              <a:rPr lang="en-US" sz="2800" dirty="0"/>
              <a:t>They know and understand the topic</a:t>
            </a:r>
          </a:p>
          <a:p>
            <a:r>
              <a:rPr lang="en-US" sz="2800" dirty="0"/>
              <a:t>They will take your word on a subject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94" y="1828800"/>
            <a:ext cx="3560582"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066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152400"/>
            <a:ext cx="8229600" cy="1143000"/>
          </a:xfrm>
        </p:spPr>
        <p:txBody>
          <a:bodyPr>
            <a:normAutofit fontScale="90000"/>
          </a:bodyPr>
          <a:lstStyle/>
          <a:p>
            <a:r>
              <a:rPr lang="en-US" dirty="0"/>
              <a:t>Remember that reporters are…</a:t>
            </a:r>
          </a:p>
        </p:txBody>
      </p:sp>
      <p:sp>
        <p:nvSpPr>
          <p:cNvPr id="14339" name="Rectangle 3"/>
          <p:cNvSpPr>
            <a:spLocks noGrp="1" noChangeArrowheads="1"/>
          </p:cNvSpPr>
          <p:nvPr>
            <p:ph idx="1"/>
          </p:nvPr>
        </p:nvSpPr>
        <p:spPr>
          <a:xfrm>
            <a:off x="1905001" y="1066800"/>
            <a:ext cx="7434263" cy="4267200"/>
          </a:xfrm>
        </p:spPr>
        <p:txBody>
          <a:bodyPr>
            <a:normAutofit fontScale="70000" lnSpcReduction="20000"/>
          </a:bodyPr>
          <a:lstStyle/>
          <a:p>
            <a:pPr>
              <a:spcBef>
                <a:spcPts val="600"/>
              </a:spcBef>
            </a:pPr>
            <a:r>
              <a:rPr lang="en-US" sz="2800" b="1" dirty="0"/>
              <a:t>Competitive</a:t>
            </a:r>
          </a:p>
          <a:p>
            <a:pPr lvl="1">
              <a:spcBef>
                <a:spcPts val="600"/>
              </a:spcBef>
            </a:pPr>
            <a:r>
              <a:rPr lang="en-US" sz="2400" dirty="0"/>
              <a:t>Print, broadcast, online </a:t>
            </a:r>
          </a:p>
          <a:p>
            <a:pPr lvl="1">
              <a:spcBef>
                <a:spcPts val="600"/>
              </a:spcBef>
            </a:pPr>
            <a:r>
              <a:rPr lang="en-US" sz="2400" dirty="0"/>
              <a:t>Looking for something “new and newsworthy”</a:t>
            </a:r>
          </a:p>
          <a:p>
            <a:pPr>
              <a:spcBef>
                <a:spcPts val="600"/>
              </a:spcBef>
            </a:pPr>
            <a:r>
              <a:rPr lang="en-US" sz="2800" b="1" dirty="0"/>
              <a:t>Time-Oriented</a:t>
            </a:r>
          </a:p>
          <a:p>
            <a:pPr lvl="1">
              <a:spcBef>
                <a:spcPts val="600"/>
              </a:spcBef>
            </a:pPr>
            <a:r>
              <a:rPr lang="en-US" sz="2400" dirty="0"/>
              <a:t>On multiple assignments</a:t>
            </a:r>
          </a:p>
          <a:p>
            <a:pPr lvl="1">
              <a:spcBef>
                <a:spcPts val="600"/>
              </a:spcBef>
            </a:pPr>
            <a:r>
              <a:rPr lang="en-US" sz="2400" dirty="0"/>
              <a:t>On deadlines</a:t>
            </a:r>
          </a:p>
          <a:p>
            <a:pPr>
              <a:spcBef>
                <a:spcPts val="600"/>
              </a:spcBef>
            </a:pPr>
            <a:r>
              <a:rPr lang="en-US" sz="2800" b="1" dirty="0"/>
              <a:t>Transitory</a:t>
            </a:r>
          </a:p>
          <a:p>
            <a:pPr lvl="1">
              <a:spcBef>
                <a:spcPts val="600"/>
              </a:spcBef>
            </a:pPr>
            <a:r>
              <a:rPr lang="en-US" sz="2400" dirty="0"/>
              <a:t>Frequent staff turnover</a:t>
            </a:r>
          </a:p>
          <a:p>
            <a:pPr lvl="1">
              <a:spcBef>
                <a:spcPts val="600"/>
              </a:spcBef>
            </a:pPr>
            <a:r>
              <a:rPr lang="en-US" sz="2400" dirty="0"/>
              <a:t>Change posts/beats</a:t>
            </a:r>
          </a:p>
          <a:p>
            <a:pPr>
              <a:spcBef>
                <a:spcPts val="600"/>
              </a:spcBef>
            </a:pPr>
            <a:r>
              <a:rPr lang="en-US" sz="2800" b="1" dirty="0"/>
              <a:t>People</a:t>
            </a:r>
          </a:p>
          <a:p>
            <a:pPr lvl="1">
              <a:spcBef>
                <a:spcPts val="600"/>
              </a:spcBef>
            </a:pPr>
            <a:r>
              <a:rPr lang="en-US" sz="2400" dirty="0"/>
              <a:t>Always remember “reporters are people too!”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3200400"/>
            <a:ext cx="3228975" cy="2148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8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500"/>
                                        <p:tgtEl>
                                          <p:spTgt spid="1433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fade">
                                      <p:cBhvr>
                                        <p:cTn id="18" dur="500"/>
                                        <p:tgtEl>
                                          <p:spTgt spid="1433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500"/>
                                        <p:tgtEl>
                                          <p:spTgt spid="1433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4339">
                                            <p:txEl>
                                              <p:pRg st="5" end="5"/>
                                            </p:txEl>
                                          </p:spTgt>
                                        </p:tgtEl>
                                        <p:attrNameLst>
                                          <p:attrName>style.visibility</p:attrName>
                                        </p:attrNameLst>
                                      </p:cBhvr>
                                      <p:to>
                                        <p:strVal val="visible"/>
                                      </p:to>
                                    </p:set>
                                    <p:animEffect transition="in" filter="fade">
                                      <p:cBhvr>
                                        <p:cTn id="24" dur="500"/>
                                        <p:tgtEl>
                                          <p:spTgt spid="1433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Effect transition="in" filter="fade">
                                      <p:cBhvr>
                                        <p:cTn id="29" dur="500"/>
                                        <p:tgtEl>
                                          <p:spTgt spid="14339">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339">
                                            <p:txEl>
                                              <p:pRg st="7" end="7"/>
                                            </p:txEl>
                                          </p:spTgt>
                                        </p:tgtEl>
                                        <p:attrNameLst>
                                          <p:attrName>style.visibility</p:attrName>
                                        </p:attrNameLst>
                                      </p:cBhvr>
                                      <p:to>
                                        <p:strVal val="visible"/>
                                      </p:to>
                                    </p:set>
                                    <p:animEffect transition="in" filter="fade">
                                      <p:cBhvr>
                                        <p:cTn id="32" dur="500"/>
                                        <p:tgtEl>
                                          <p:spTgt spid="1433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339">
                                            <p:txEl>
                                              <p:pRg st="8" end="8"/>
                                            </p:txEl>
                                          </p:spTgt>
                                        </p:tgtEl>
                                        <p:attrNameLst>
                                          <p:attrName>style.visibility</p:attrName>
                                        </p:attrNameLst>
                                      </p:cBhvr>
                                      <p:to>
                                        <p:strVal val="visible"/>
                                      </p:to>
                                    </p:set>
                                    <p:animEffect transition="in" filter="fade">
                                      <p:cBhvr>
                                        <p:cTn id="35" dur="500"/>
                                        <p:tgtEl>
                                          <p:spTgt spid="1433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339">
                                            <p:txEl>
                                              <p:pRg st="9" end="9"/>
                                            </p:txEl>
                                          </p:spTgt>
                                        </p:tgtEl>
                                        <p:attrNameLst>
                                          <p:attrName>style.visibility</p:attrName>
                                        </p:attrNameLst>
                                      </p:cBhvr>
                                      <p:to>
                                        <p:strVal val="visible"/>
                                      </p:to>
                                    </p:set>
                                    <p:animEffect transition="in" filter="fade">
                                      <p:cBhvr>
                                        <p:cTn id="40" dur="500"/>
                                        <p:tgtEl>
                                          <p:spTgt spid="14339">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4339">
                                            <p:txEl>
                                              <p:pRg st="10" end="10"/>
                                            </p:txEl>
                                          </p:spTgt>
                                        </p:tgtEl>
                                        <p:attrNameLst>
                                          <p:attrName>style.visibility</p:attrName>
                                        </p:attrNameLst>
                                      </p:cBhvr>
                                      <p:to>
                                        <p:strVal val="visible"/>
                                      </p:to>
                                    </p:set>
                                    <p:animEffect transition="in" filter="fade">
                                      <p:cBhvr>
                                        <p:cTn id="43" dur="5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C808D030-2ED8-4D8D-B336-3EF4A70BD7D8}"/>
    </a:ext>
  </a:extLst>
</a:theme>
</file>

<file path=ppt/theme/theme2.xml><?xml version="1.0" encoding="utf-8"?>
<a:theme xmlns:a="http://schemas.openxmlformats.org/drawingml/2006/main" name="1_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E02A4EB7-4F10-4102-9717-3AD4F7C25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FA235A54A7A4CB28A09C5D2D00092" ma:contentTypeVersion="6" ma:contentTypeDescription="Create a new document." ma:contentTypeScope="" ma:versionID="f3e5456376722b54c13ff0dbe84b3ea9">
  <xsd:schema xmlns:xsd="http://www.w3.org/2001/XMLSchema" xmlns:xs="http://www.w3.org/2001/XMLSchema" xmlns:p="http://schemas.microsoft.com/office/2006/metadata/properties" xmlns:ns2="26da7209-9bc6-48a5-aa62-e6dbb532916f" xmlns:ns3="cdb281d5-0ea8-4efc-9797-868707726306" targetNamespace="http://schemas.microsoft.com/office/2006/metadata/properties" ma:root="true" ma:fieldsID="c86e7728cb785e5652a567ff3d7c5524" ns2:_="" ns3:_="">
    <xsd:import namespace="26da7209-9bc6-48a5-aa62-e6dbb532916f"/>
    <xsd:import namespace="cdb281d5-0ea8-4efc-9797-868707726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7209-9bc6-48a5-aa62-e6dbb5329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281d5-0ea8-4efc-9797-868707726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A6FC22-E2E9-472E-87F5-BB4903B41A3D}">
  <ds:schemaRefs>
    <ds:schemaRef ds:uri="26da7209-9bc6-48a5-aa62-e6dbb532916f"/>
    <ds:schemaRef ds:uri="cdb281d5-0ea8-4efc-9797-8687077263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16F0B1-3D7B-4A8B-AD5C-236737BB8A9A}">
  <ds:schemaRefs>
    <ds:schemaRef ds:uri="http://schemas.microsoft.com/sharepoint/v3/contenttype/forms"/>
  </ds:schemaRefs>
</ds:datastoreItem>
</file>

<file path=customXml/itemProps3.xml><?xml version="1.0" encoding="utf-8"?>
<ds:datastoreItem xmlns:ds="http://schemas.openxmlformats.org/officeDocument/2006/customXml" ds:itemID="{F98F1CD5-AC44-4481-8111-27FBCCBE49D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hvtn-slide-template-April2022</Template>
  <TotalTime>125</TotalTime>
  <Words>3936</Words>
  <Application>Microsoft Office PowerPoint</Application>
  <PresentationFormat>Widescreen</PresentationFormat>
  <Paragraphs>243</Paragraphs>
  <Slides>20</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Franklin Gothic Book</vt:lpstr>
      <vt:lpstr>Office Theme</vt:lpstr>
      <vt:lpstr>1_Office Theme</vt:lpstr>
      <vt:lpstr>Media Matters: Media and Interviewing Tips</vt:lpstr>
      <vt:lpstr>Overview</vt:lpstr>
      <vt:lpstr>Media - Who? What?</vt:lpstr>
      <vt:lpstr>Why work with your local media?</vt:lpstr>
      <vt:lpstr>The site’s role with media</vt:lpstr>
      <vt:lpstr>CAB roles with the media</vt:lpstr>
      <vt:lpstr>The site’s role with media</vt:lpstr>
      <vt:lpstr>Common media myths</vt:lpstr>
      <vt:lpstr>Remember that reporters are…</vt:lpstr>
      <vt:lpstr>Reporters need ...</vt:lpstr>
      <vt:lpstr>Working with local media </vt:lpstr>
      <vt:lpstr>Know your “pitch”</vt:lpstr>
      <vt:lpstr>Before the interview:  PREPARE!</vt:lpstr>
      <vt:lpstr>Preparing a CAB member  or study participant </vt:lpstr>
      <vt:lpstr>Controlling the interview</vt:lpstr>
      <vt:lpstr>Use every opportunity to tell a story</vt:lpstr>
      <vt:lpstr>Follow up</vt:lpstr>
      <vt:lpstr>Rules to remember</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MAX 2 LINES</dc:title>
  <dc:creator>Broder MHS, Gail B</dc:creator>
  <cp:lastModifiedBy>Broder MHS, Gail B</cp:lastModifiedBy>
  <cp:revision>22</cp:revision>
  <dcterms:created xsi:type="dcterms:W3CDTF">2022-05-11T18:57:05Z</dcterms:created>
  <dcterms:modified xsi:type="dcterms:W3CDTF">2022-06-24T20:49:14Z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0x0101008C2FA235A54A7A4CB28A09C5D2D00092</vt:lpwstr>
  </property>
</Properties>
</file>