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28"/>
  </p:notesMasterIdLst>
  <p:sldIdLst>
    <p:sldId id="272" r:id="rId6"/>
    <p:sldId id="295" r:id="rId7"/>
    <p:sldId id="296" r:id="rId8"/>
    <p:sldId id="298" r:id="rId9"/>
    <p:sldId id="307" r:id="rId10"/>
    <p:sldId id="308" r:id="rId11"/>
    <p:sldId id="309" r:id="rId12"/>
    <p:sldId id="310" r:id="rId13"/>
    <p:sldId id="311" r:id="rId14"/>
    <p:sldId id="312" r:id="rId15"/>
    <p:sldId id="313" r:id="rId16"/>
    <p:sldId id="314" r:id="rId17"/>
    <p:sldId id="319" r:id="rId18"/>
    <p:sldId id="320" r:id="rId19"/>
    <p:sldId id="321" r:id="rId20"/>
    <p:sldId id="322" r:id="rId21"/>
    <p:sldId id="323" r:id="rId22"/>
    <p:sldId id="315" r:id="rId23"/>
    <p:sldId id="316" r:id="rId24"/>
    <p:sldId id="317" r:id="rId25"/>
    <p:sldId id="318"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AE4"/>
    <a:srgbClr val="82D5F4"/>
    <a:srgbClr val="FFCD00"/>
    <a:srgbClr val="FFB237"/>
    <a:srgbClr val="E1B4A5"/>
    <a:srgbClr val="550000"/>
    <a:srgbClr val="047EC0"/>
    <a:srgbClr val="02B9E0"/>
    <a:srgbClr val="FFAF01"/>
    <a:srgbClr val="FF7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50071-4651-3BB8-1C60-E9D4FF30389B}" v="20" dt="2022-06-21T22:49:38.053"/>
    <p1510:client id="{BEC4D57B-11DD-CBB3-0E11-7F3973773F55}" v="5" dt="2022-06-24T18:27:41.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21" autoAdjust="0"/>
  </p:normalViewPr>
  <p:slideViewPr>
    <p:cSldViewPr snapToGrid="0" snapToObjects="1">
      <p:cViewPr varScale="1">
        <p:scale>
          <a:sx n="93" d="100"/>
          <a:sy n="93" d="100"/>
        </p:scale>
        <p:origin x="12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z, Rafael" userId="S::rgonzal3@fredhutch.org::2a200cfa-b426-40f1-9f06-7d36f575aa3e" providerId="AD" clId="Web-{BEC4D57B-11DD-CBB3-0E11-7F3973773F55}"/>
    <pc:docChg chg="modSld">
      <pc:chgData name="Gonzalez, Rafael" userId="S::rgonzal3@fredhutch.org::2a200cfa-b426-40f1-9f06-7d36f575aa3e" providerId="AD" clId="Web-{BEC4D57B-11DD-CBB3-0E11-7F3973773F55}" dt="2022-06-24T18:27:41.889" v="3" actId="1076"/>
      <pc:docMkLst>
        <pc:docMk/>
      </pc:docMkLst>
      <pc:sldChg chg="addSp modSp">
        <pc:chgData name="Gonzalez, Rafael" userId="S::rgonzal3@fredhutch.org::2a200cfa-b426-40f1-9f06-7d36f575aa3e" providerId="AD" clId="Web-{BEC4D57B-11DD-CBB3-0E11-7F3973773F55}" dt="2022-06-24T18:27:41.889" v="3" actId="1076"/>
        <pc:sldMkLst>
          <pc:docMk/>
          <pc:sldMk cId="2826246938" sldId="313"/>
        </pc:sldMkLst>
        <pc:picChg chg="add mod">
          <ac:chgData name="Gonzalez, Rafael" userId="S::rgonzal3@fredhutch.org::2a200cfa-b426-40f1-9f06-7d36f575aa3e" providerId="AD" clId="Web-{BEC4D57B-11DD-CBB3-0E11-7F3973773F55}" dt="2022-06-24T18:27:41.889" v="3" actId="1076"/>
          <ac:picMkLst>
            <pc:docMk/>
            <pc:sldMk cId="2826246938" sldId="313"/>
            <ac:picMk id="2" creationId="{B124E303-A28B-9408-5E8D-BCF416E6FD2C}"/>
          </ac:picMkLst>
        </pc:picChg>
      </pc:sldChg>
    </pc:docChg>
  </pc:docChgLst>
  <pc:docChgLst>
    <pc:chgData name="Gonzalez, Rafael" userId="S::rgonzal3@fredhutch.org::2a200cfa-b426-40f1-9f06-7d36f575aa3e" providerId="AD" clId="Web-{3D650071-4651-3BB8-1C60-E9D4FF30389B}"/>
    <pc:docChg chg="modSld">
      <pc:chgData name="Gonzalez, Rafael" userId="S::rgonzal3@fredhutch.org::2a200cfa-b426-40f1-9f06-7d36f575aa3e" providerId="AD" clId="Web-{3D650071-4651-3BB8-1C60-E9D4FF30389B}" dt="2022-06-21T22:49:38.053" v="21" actId="20577"/>
      <pc:docMkLst>
        <pc:docMk/>
      </pc:docMkLst>
      <pc:sldChg chg="modSp">
        <pc:chgData name="Gonzalez, Rafael" userId="S::rgonzal3@fredhutch.org::2a200cfa-b426-40f1-9f06-7d36f575aa3e" providerId="AD" clId="Web-{3D650071-4651-3BB8-1C60-E9D4FF30389B}" dt="2022-06-21T22:49:38.053" v="21" actId="20577"/>
        <pc:sldMkLst>
          <pc:docMk/>
          <pc:sldMk cId="1707258140" sldId="307"/>
        </pc:sldMkLst>
        <pc:spChg chg="mod">
          <ac:chgData name="Gonzalez, Rafael" userId="S::rgonzal3@fredhutch.org::2a200cfa-b426-40f1-9f06-7d36f575aa3e" providerId="AD" clId="Web-{3D650071-4651-3BB8-1C60-E9D4FF30389B}" dt="2022-06-21T22:49:38.053" v="21" actId="20577"/>
          <ac:spMkLst>
            <pc:docMk/>
            <pc:sldMk cId="1707258140" sldId="307"/>
            <ac:spMk id="3" creationId="{CF12F553-2C59-4728-AFA0-7D9BED960DB7}"/>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059992500937382"/>
          <c:y val="0.11951073897452959"/>
          <c:w val="0.88940007499062612"/>
          <c:h val="0.48773509637617452"/>
        </c:manualLayout>
      </c:layout>
      <c:barChart>
        <c:barDir val="col"/>
        <c:grouping val="clustered"/>
        <c:varyColors val="0"/>
        <c:ser>
          <c:idx val="0"/>
          <c:order val="0"/>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PowerPoint]Sheet2'!$A$2:$A$9</c:f>
              <c:strCache>
                <c:ptCount val="8"/>
                <c:pt idx="0">
                  <c:v>General testing</c:v>
                </c:pt>
                <c:pt idx="1">
                  <c:v>Relationship issues</c:v>
                </c:pt>
                <c:pt idx="2">
                  <c:v>Blood/organ donation</c:v>
                </c:pt>
                <c:pt idx="3">
                  <c:v>Pregnancy </c:v>
                </c:pt>
                <c:pt idx="4">
                  <c:v>HVTN 505 follow-up</c:v>
                </c:pt>
                <c:pt idx="5">
                  <c:v>Insurance issues</c:v>
                </c:pt>
                <c:pt idx="6">
                  <c:v>Military</c:v>
                </c:pt>
                <c:pt idx="7">
                  <c:v>Other</c:v>
                </c:pt>
              </c:strCache>
            </c:strRef>
          </c:cat>
          <c:val>
            <c:numRef>
              <c:f>'[Chart in Microsoft PowerPoint]Sheet2'!$B$2:$B$9</c:f>
              <c:numCache>
                <c:formatCode>General</c:formatCode>
                <c:ptCount val="8"/>
                <c:pt idx="0">
                  <c:v>37</c:v>
                </c:pt>
                <c:pt idx="1">
                  <c:v>21</c:v>
                </c:pt>
                <c:pt idx="2">
                  <c:v>13</c:v>
                </c:pt>
                <c:pt idx="3">
                  <c:v>10</c:v>
                </c:pt>
                <c:pt idx="4">
                  <c:v>10</c:v>
                </c:pt>
                <c:pt idx="5">
                  <c:v>5</c:v>
                </c:pt>
                <c:pt idx="6">
                  <c:v>2</c:v>
                </c:pt>
                <c:pt idx="7">
                  <c:v>2</c:v>
                </c:pt>
              </c:numCache>
            </c:numRef>
          </c:val>
          <c:extLst>
            <c:ext xmlns:c16="http://schemas.microsoft.com/office/drawing/2014/chart" uri="{C3380CC4-5D6E-409C-BE32-E72D297353CC}">
              <c16:uniqueId val="{00000000-C634-41C2-BF87-2E53D34E44C8}"/>
            </c:ext>
          </c:extLst>
        </c:ser>
        <c:dLbls>
          <c:showLegendKey val="0"/>
          <c:showVal val="1"/>
          <c:showCatName val="0"/>
          <c:showSerName val="0"/>
          <c:showPercent val="0"/>
          <c:showBubbleSize val="0"/>
        </c:dLbls>
        <c:gapWidth val="150"/>
        <c:axId val="156818432"/>
        <c:axId val="158984064"/>
      </c:barChart>
      <c:catAx>
        <c:axId val="156818432"/>
        <c:scaling>
          <c:orientation val="minMax"/>
        </c:scaling>
        <c:delete val="0"/>
        <c:axPos val="b"/>
        <c:numFmt formatCode="General" sourceLinked="0"/>
        <c:majorTickMark val="none"/>
        <c:minorTickMark val="none"/>
        <c:tickLblPos val="low"/>
        <c:txPr>
          <a:bodyPr/>
          <a:lstStyle/>
          <a:p>
            <a:pPr>
              <a:defRPr sz="1400"/>
            </a:pPr>
            <a:endParaRPr lang="en-US"/>
          </a:p>
        </c:txPr>
        <c:crossAx val="158984064"/>
        <c:crosses val="autoZero"/>
        <c:auto val="1"/>
        <c:lblAlgn val="ctr"/>
        <c:lblOffset val="100"/>
        <c:noMultiLvlLbl val="0"/>
      </c:catAx>
      <c:valAx>
        <c:axId val="158984064"/>
        <c:scaling>
          <c:orientation val="minMax"/>
        </c:scaling>
        <c:delete val="0"/>
        <c:axPos val="l"/>
        <c:majorGridlines/>
        <c:title>
          <c:tx>
            <c:rich>
              <a:bodyPr rot="0" vert="horz"/>
              <a:lstStyle/>
              <a:p>
                <a:pPr>
                  <a:defRPr/>
                </a:pPr>
                <a:r>
                  <a:rPr lang="en-US"/>
                  <a:t>%</a:t>
                </a:r>
              </a:p>
            </c:rich>
          </c:tx>
          <c:overlay val="0"/>
        </c:title>
        <c:numFmt formatCode="General" sourceLinked="1"/>
        <c:majorTickMark val="none"/>
        <c:minorTickMark val="none"/>
        <c:tickLblPos val="none"/>
        <c:crossAx val="156818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AB9A-A99A-4D21-B04E-DA45A6E8D0FE}"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852E7-AC1E-4CF3-957D-B5A0763F9DD4}" type="slidenum">
              <a:rPr lang="en-US" smtClean="0"/>
              <a:t>‹#›</a:t>
            </a:fld>
            <a:endParaRPr lang="en-US"/>
          </a:p>
        </p:txBody>
      </p:sp>
    </p:spTree>
    <p:extLst>
      <p:ext uri="{BB962C8B-B14F-4D97-AF65-F5344CB8AC3E}">
        <p14:creationId xmlns:p14="http://schemas.microsoft.com/office/powerpoint/2010/main" val="327424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this presentation, we will discuss the following [read slide]</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2</a:t>
            </a:fld>
            <a:endParaRPr lang="en-US"/>
          </a:p>
        </p:txBody>
      </p:sp>
    </p:spTree>
    <p:extLst>
      <p:ext uri="{BB962C8B-B14F-4D97-AF65-F5344CB8AC3E}">
        <p14:creationId xmlns:p14="http://schemas.microsoft.com/office/powerpoint/2010/main" val="350906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slide]</a:t>
            </a:r>
          </a:p>
          <a:p>
            <a:r>
              <a:rPr lang="en-US" baseline="0" dirty="0"/>
              <a:t>“Opt-out” testing just means that a person speaks up and tells their doctor or medical provider that they do not want to be tested for HIV, and need to get only get HIV testing at the study site. This is a big deal in the US, where doctors routinely test everyone as part of a regular medical exam without necessarily asking the patient first. Different areas have different rules, so it’s important to know what the laws are in your area. </a:t>
            </a:r>
          </a:p>
          <a:p>
            <a:endParaRPr lang="en-US" baseline="0" dirty="0"/>
          </a:p>
          <a:p>
            <a:r>
              <a:rPr lang="en-US" baseline="0" dirty="0"/>
              <a:t>To make this situation easier, the HVTN has brochures and handouts to give to participants that they can share with their friends, family and medical providers to help explain the situation. [show examples]. The HVTN also created a website that you can direct people to. </a:t>
            </a:r>
          </a:p>
          <a:p>
            <a:endParaRPr lang="en-US" baseline="0" dirty="0"/>
          </a:p>
          <a:p>
            <a:r>
              <a:rPr lang="en-US" baseline="0" dirty="0"/>
              <a:t>However, it is also important that the site itself works to explain this situation to clinics, medical centers, and other providers of HIV testing in the area. It is an essential part of a site’s community education plan to educate the community so that a participant is not left to do this all by themselves.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12</a:t>
            </a:fld>
            <a:endParaRPr lang="en-US"/>
          </a:p>
        </p:txBody>
      </p:sp>
    </p:spTree>
    <p:extLst>
      <p:ext uri="{BB962C8B-B14F-4D97-AF65-F5344CB8AC3E}">
        <p14:creationId xmlns:p14="http://schemas.microsoft.com/office/powerpoint/2010/main" val="234253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around several examples to group]</a:t>
            </a:r>
          </a:p>
          <a:p>
            <a:r>
              <a:rPr lang="en-US" dirty="0"/>
              <a:t>These brochures can include site-specific</a:t>
            </a:r>
            <a:r>
              <a:rPr lang="en-US" baseline="0" dirty="0"/>
              <a:t> contact information. The small brochure provides essential information about getting the right testing for HIV vaccine trial participants.  The larger brochure provides answers to detailed Frequently Asked Questions about VISP.</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13</a:t>
            </a:fld>
            <a:endParaRPr lang="en-US"/>
          </a:p>
        </p:txBody>
      </p:sp>
    </p:spTree>
    <p:extLst>
      <p:ext uri="{BB962C8B-B14F-4D97-AF65-F5344CB8AC3E}">
        <p14:creationId xmlns:p14="http://schemas.microsoft.com/office/powerpoint/2010/main" val="302389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around an example]</a:t>
            </a:r>
          </a:p>
          <a:p>
            <a:r>
              <a:rPr lang="en-US" dirty="0"/>
              <a:t>This is the type of handout that sites can send out and share with testing centers</a:t>
            </a:r>
            <a:r>
              <a:rPr lang="en-US" baseline="0" dirty="0"/>
              <a:t> and medical providers in the area. </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14</a:t>
            </a:fld>
            <a:endParaRPr lang="en-US"/>
          </a:p>
        </p:txBody>
      </p:sp>
    </p:spTree>
    <p:extLst>
      <p:ext uri="{BB962C8B-B14F-4D97-AF65-F5344CB8AC3E}">
        <p14:creationId xmlns:p14="http://schemas.microsoft.com/office/powerpoint/2010/main" val="137821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informational page is on the HVTN website and is intended for study participants and potential participants who have access to internet resources.</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15</a:t>
            </a:fld>
            <a:endParaRPr lang="en-US"/>
          </a:p>
        </p:txBody>
      </p:sp>
    </p:spTree>
    <p:extLst>
      <p:ext uri="{BB962C8B-B14F-4D97-AF65-F5344CB8AC3E}">
        <p14:creationId xmlns:p14="http://schemas.microsoft.com/office/powerpoint/2010/main" val="3302983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webpage</a:t>
            </a:r>
            <a:r>
              <a:rPr lang="en-US" baseline="0" dirty="0"/>
              <a:t> is designed to provide more information to medical providers and testing centers about why study participants need appropriate HIV testing. </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16</a:t>
            </a:fld>
            <a:endParaRPr lang="en-US"/>
          </a:p>
        </p:txBody>
      </p:sp>
    </p:spTree>
    <p:extLst>
      <p:ext uri="{BB962C8B-B14F-4D97-AF65-F5344CB8AC3E}">
        <p14:creationId xmlns:p14="http://schemas.microsoft.com/office/powerpoint/2010/main" val="24394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addition to the brochures, handout and webpages, HVTN Core is working on a broad level to support participants.</a:t>
            </a:r>
          </a:p>
          <a:p>
            <a:r>
              <a:rPr lang="en-US" baseline="0" dirty="0"/>
              <a:t>One way is through the HVTN 910 study. The results from this study will help in the design of future studies and to figure out collectively how to best support participants. </a:t>
            </a:r>
          </a:p>
          <a:p>
            <a:endParaRPr lang="en-US" baseline="0" dirty="0"/>
          </a:p>
          <a:p>
            <a:r>
              <a:rPr lang="en-US" baseline="0" dirty="0"/>
              <a:t>Another way is through a regional testing service that can help former study participants get appropriate testing, if they are no longer near their study site. This service was recently started in the US and is under development in southern Africa. </a:t>
            </a:r>
          </a:p>
          <a:p>
            <a:endParaRPr lang="en-US" dirty="0"/>
          </a:p>
          <a:p>
            <a:r>
              <a:rPr lang="en-US" dirty="0"/>
              <a:t>Finally the</a:t>
            </a:r>
            <a:r>
              <a:rPr lang="en-US" baseline="0" dirty="0"/>
              <a:t> question marks on the slide indicate that the HVTN is always trying to figure out what additional resources are needed. If you have ideas, you should always feel free to pass them along to a HVTN Core staff member. </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17</a:t>
            </a:fld>
            <a:endParaRPr lang="en-US"/>
          </a:p>
        </p:txBody>
      </p:sp>
    </p:spTree>
    <p:extLst>
      <p:ext uri="{BB962C8B-B14F-4D97-AF65-F5344CB8AC3E}">
        <p14:creationId xmlns:p14="http://schemas.microsoft.com/office/powerpoint/2010/main" val="1062075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services that the testing service provides, but sites</a:t>
            </a:r>
            <a:r>
              <a:rPr lang="en-US" baseline="0" dirty="0"/>
              <a:t> are also able to provide these services. </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18</a:t>
            </a:fld>
            <a:endParaRPr lang="en-US"/>
          </a:p>
        </p:txBody>
      </p:sp>
    </p:spTree>
    <p:extLst>
      <p:ext uri="{BB962C8B-B14F-4D97-AF65-F5344CB8AC3E}">
        <p14:creationId xmlns:p14="http://schemas.microsoft.com/office/powerpoint/2010/main" val="3857751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766">
              <a:defRPr/>
            </a:pPr>
            <a:r>
              <a:rPr lang="en-US" dirty="0"/>
              <a:t>This chart</a:t>
            </a:r>
            <a:r>
              <a:rPr lang="en-US" baseline="0" dirty="0"/>
              <a:t> shows the type of support the HVTN has been able to provide through the testing service for former participants who are no longer able to access testing services and support from their study site. The HVTN is working with colleagues in South Africa to develop a similar testing service for the region but in the meantime, the sites can provide this support themselves. </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19</a:t>
            </a:fld>
            <a:endParaRPr lang="en-US"/>
          </a:p>
        </p:txBody>
      </p:sp>
    </p:spTree>
    <p:extLst>
      <p:ext uri="{BB962C8B-B14F-4D97-AF65-F5344CB8AC3E}">
        <p14:creationId xmlns:p14="http://schemas.microsoft.com/office/powerpoint/2010/main" val="29376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[leave</a:t>
            </a:r>
            <a:r>
              <a:rPr lang="en-US" baseline="0" dirty="0"/>
              <a:t> this slide up but let trainees know you will hold the discussion after one more activity]</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20</a:t>
            </a:fld>
            <a:endParaRPr lang="en-US"/>
          </a:p>
        </p:txBody>
      </p:sp>
    </p:spTree>
    <p:extLst>
      <p:ext uri="{BB962C8B-B14F-4D97-AF65-F5344CB8AC3E}">
        <p14:creationId xmlns:p14="http://schemas.microsoft.com/office/powerpoint/2010/main" val="2261715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a:t>
            </a:r>
            <a:endParaRPr lang="en-US" dirty="0"/>
          </a:p>
          <a:p>
            <a:r>
              <a:rPr lang="en-US" dirty="0"/>
              <a:t>Within</a:t>
            </a:r>
            <a:r>
              <a:rPr lang="en-US" baseline="0" dirty="0"/>
              <a:t> the HVTN we use the term VISP, or </a:t>
            </a:r>
            <a:r>
              <a:rPr lang="en-US" b="1" baseline="0" dirty="0"/>
              <a:t>V</a:t>
            </a:r>
            <a:r>
              <a:rPr lang="en-US" baseline="0" dirty="0"/>
              <a:t>accine-</a:t>
            </a:r>
            <a:r>
              <a:rPr lang="en-US" b="1" baseline="0" dirty="0"/>
              <a:t>I</a:t>
            </a:r>
            <a:r>
              <a:rPr lang="en-US" baseline="0" dirty="0"/>
              <a:t>nduced </a:t>
            </a:r>
            <a:r>
              <a:rPr lang="en-US" b="1" baseline="0" dirty="0"/>
              <a:t>S</a:t>
            </a:r>
            <a:r>
              <a:rPr lang="en-US" baseline="0" dirty="0"/>
              <a:t>eropositivity, to talk about this experience of developing antibodies. Technically, though, the tests are showing a </a:t>
            </a:r>
            <a:r>
              <a:rPr lang="en-US" b="1" baseline="0" dirty="0"/>
              <a:t>reactive </a:t>
            </a:r>
            <a:r>
              <a:rPr lang="en-US" b="0" baseline="0" dirty="0"/>
              <a:t>result, not a </a:t>
            </a:r>
            <a:r>
              <a:rPr lang="en-US" b="1" baseline="0" dirty="0"/>
              <a:t>positive</a:t>
            </a:r>
            <a:r>
              <a:rPr lang="en-US" b="1" i="1" baseline="0" dirty="0"/>
              <a:t> </a:t>
            </a:r>
            <a:r>
              <a:rPr lang="en-US" b="0" i="0" baseline="0" dirty="0"/>
              <a:t>result, so you may see the term VISR instead of VISP (but VISR is mostly just used in laboratories). Using</a:t>
            </a:r>
            <a:r>
              <a:rPr lang="en-US" dirty="0"/>
              <a:t> “reactivity” may also</a:t>
            </a:r>
            <a:r>
              <a:rPr lang="en-US" baseline="0" dirty="0"/>
              <a:t> help reduce some of the fear and stigma associated with a “positive” diagnosis, but so far we have found that most people are okay just using the term “VISP.”</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3</a:t>
            </a:fld>
            <a:endParaRPr lang="en-US"/>
          </a:p>
        </p:txBody>
      </p:sp>
    </p:spTree>
    <p:extLst>
      <p:ext uri="{BB962C8B-B14F-4D97-AF65-F5344CB8AC3E}">
        <p14:creationId xmlns:p14="http://schemas.microsoft.com/office/powerpoint/2010/main" val="160826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799">
              <a:defRPr/>
            </a:pPr>
            <a:r>
              <a:rPr lang="en-US" baseline="0" dirty="0"/>
              <a:t>[READ SLIDE] We worry about VISP because we live in an era when HIV testing is becoming very routine. Routine HIV testing is good for individuals and good for communities. However, for HIV vaccine study participants, routine testing outside of the study clinic can lead to possibly incorrect diagnoses (based on antibody tests alone) which can cause stress and unnecessary complications for study participants. </a:t>
            </a:r>
          </a:p>
          <a:p>
            <a:pPr defTabSz="917799">
              <a:defRPr/>
            </a:pPr>
            <a:endParaRPr lang="en-US" baseline="0" dirty="0"/>
          </a:p>
          <a:p>
            <a:pPr defTabSz="917799">
              <a:defRPr/>
            </a:pPr>
            <a:r>
              <a:rPr lang="en-US" baseline="0" dirty="0"/>
              <a:t>Testing outside of the clinic can also lead to something called “unblinding” which can compromise the study data. To ensure the highest standard of research data, study participants and clinic staff are not told who gets the vaccine and who gets a placebo, (or fake vaccine). This is called “blinding” and it is done to make sure that the participants and staff don’t unintentionally change their behaviors based on what someone received. </a:t>
            </a:r>
          </a:p>
          <a:p>
            <a:pPr defTabSz="917799">
              <a:defRPr/>
            </a:pPr>
            <a:endParaRPr lang="en-US" baseline="0" dirty="0"/>
          </a:p>
          <a:p>
            <a:pPr defTabSz="917799">
              <a:defRPr/>
            </a:pPr>
            <a:r>
              <a:rPr lang="en-US" baseline="0" dirty="0"/>
              <a:t>“Unblinding” would occur if a participant, who knew that he or she had absolutely no exposure to HIV, went and got a routine HIV test. The vaccine antibodies could cause the test to show a “positive” result. Further tests would show the person was HIV negative, which means that the positive antibody test was likely caused by the vaccine. In this situation, the participant would be “unblinded” because they would know they got the vaccine and may unintentionally, or intentionally change their behaviors, which would lead to inaccurate data. </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4</a:t>
            </a:fld>
            <a:endParaRPr lang="en-US"/>
          </a:p>
        </p:txBody>
      </p:sp>
    </p:spTree>
    <p:extLst>
      <p:ext uri="{BB962C8B-B14F-4D97-AF65-F5344CB8AC3E}">
        <p14:creationId xmlns:p14="http://schemas.microsoft.com/office/powerpoint/2010/main" val="189166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a:t>
            </a:r>
          </a:p>
          <a:p>
            <a:r>
              <a:rPr lang="en-US" baseline="0" dirty="0"/>
              <a:t>The rates of VISP depend on what study products are given and also the amount, or combinations of products a participant receives. </a:t>
            </a:r>
            <a:r>
              <a:rPr lang="en-US" baseline="0" dirty="0">
                <a:solidFill>
                  <a:srgbClr val="FF0000"/>
                </a:solidFill>
              </a:rPr>
              <a:t>The rates could therefore be different for participants based on which study arm (or group) they were assigned. </a:t>
            </a:r>
            <a:r>
              <a:rPr lang="en-US" baseline="0" dirty="0"/>
              <a:t>And of course, VISP is seen only in participants who got actual vaccine products, and not in participants who got placebos. </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5</a:t>
            </a:fld>
            <a:endParaRPr lang="en-US"/>
          </a:p>
        </p:txBody>
      </p:sp>
    </p:spTree>
    <p:extLst>
      <p:ext uri="{BB962C8B-B14F-4D97-AF65-F5344CB8AC3E}">
        <p14:creationId xmlns:p14="http://schemas.microsoft.com/office/powerpoint/2010/main" val="2145669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t>
            </a:r>
            <a:r>
              <a:rPr lang="en-US" b="1" baseline="0" dirty="0"/>
              <a:t>DON’T</a:t>
            </a:r>
            <a:r>
              <a:rPr lang="en-US" baseline="0" dirty="0"/>
              <a:t> </a:t>
            </a:r>
            <a:r>
              <a:rPr lang="en-US" dirty="0"/>
              <a:t>know how long VISP lasts. </a:t>
            </a:r>
          </a:p>
          <a:p>
            <a:r>
              <a:rPr lang="en-US" dirty="0"/>
              <a:t>We </a:t>
            </a:r>
            <a:r>
              <a:rPr lang="en-US" b="1" dirty="0"/>
              <a:t>DO </a:t>
            </a:r>
            <a:r>
              <a:rPr lang="en-US" b="0" dirty="0"/>
              <a:t>know:</a:t>
            </a:r>
          </a:p>
          <a:p>
            <a:pPr marL="165519" indent="-165519">
              <a:buFont typeface="Arial" pitchFamily="34" charset="0"/>
              <a:buChar char="•"/>
            </a:pPr>
            <a:r>
              <a:rPr lang="en-US" b="0" dirty="0"/>
              <a:t>T</a:t>
            </a:r>
            <a:r>
              <a:rPr lang="en-US" dirty="0"/>
              <a:t>he antibodies can come and go. </a:t>
            </a:r>
          </a:p>
          <a:p>
            <a:pPr marL="165519" indent="-165519">
              <a:buFont typeface="Arial" pitchFamily="34" charset="0"/>
              <a:buChar char="•"/>
            </a:pPr>
            <a:r>
              <a:rPr lang="en-US" dirty="0"/>
              <a:t>You can’t</a:t>
            </a:r>
            <a:r>
              <a:rPr lang="en-US" baseline="0" dirty="0"/>
              <a:t> pass the antibodies through sex or kissing. </a:t>
            </a:r>
            <a:endParaRPr lang="en-US" dirty="0"/>
          </a:p>
          <a:p>
            <a:endParaRPr lang="en-US" dirty="0"/>
          </a:p>
          <a:p>
            <a:r>
              <a:rPr lang="en-US" dirty="0"/>
              <a:t>One way we’re hoping to learn more about the effects of VISP is</a:t>
            </a:r>
            <a:r>
              <a:rPr lang="en-US" baseline="0" dirty="0"/>
              <a:t> through a study called HVTN 910 that opened in 2011. As of May, 2014 over 600 participants who had finished their main study had enrolled  in HVTN 910. They are providing valuable data on how long VISP stays in the body and what social problems VISP may be causing participants. The study also allows the site to be in regular contact with the participants so that they can help them with any issues that come up. If a participant does not want to join HVTN 910, they can still return to their study site for appropriate HIV testing as long as it is needed.</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6</a:t>
            </a:fld>
            <a:endParaRPr lang="en-US"/>
          </a:p>
        </p:txBody>
      </p:sp>
    </p:spTree>
    <p:extLst>
      <p:ext uri="{BB962C8B-B14F-4D97-AF65-F5344CB8AC3E}">
        <p14:creationId xmlns:p14="http://schemas.microsoft.com/office/powerpoint/2010/main" val="674989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special about HVTN’s HIV testing?</a:t>
            </a:r>
            <a:r>
              <a:rPr lang="en-US" baseline="0" dirty="0"/>
              <a:t> </a:t>
            </a:r>
            <a:r>
              <a:rPr lang="en-US" dirty="0">
                <a:latin typeface="+mn-lt"/>
                <a:cs typeface="+mn-cs"/>
              </a:rPr>
              <a:t>Multiple tests are selected to give the broadest range of methods and to best represent the kinds of tests commonly found in clinical testing.  </a:t>
            </a:r>
            <a:r>
              <a:rPr lang="en-US" baseline="0" dirty="0">
                <a:latin typeface="+mn-lt"/>
                <a:cs typeface="+mn-cs"/>
              </a:rPr>
              <a:t>The laboratory</a:t>
            </a:r>
            <a:r>
              <a:rPr lang="en-US" baseline="0" dirty="0"/>
              <a:t> starts with 3 different types of antibody kits most commonly found in the community where the participant would seek testing. This slide shows an example of different test kits that may be used. As testing changes or improves, the tests used will adapt too.</a:t>
            </a:r>
          </a:p>
          <a:p>
            <a:endParaRPr lang="en-US" baseline="0" dirty="0"/>
          </a:p>
          <a:p>
            <a:r>
              <a:rPr lang="en-US" dirty="0"/>
              <a:t>This testing</a:t>
            </a:r>
            <a:r>
              <a:rPr lang="en-US" baseline="0" dirty="0"/>
              <a:t> is done every time a participant has an HIV test (at each vaccination visit and at their last study visit). During the study, the lab returns HIV test results to the site that say “HIV infected” or “uninfected.” They don’t tell the site whether a participant has VISP or not until after the study has been unblinded. </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7</a:t>
            </a:fld>
            <a:endParaRPr lang="en-US"/>
          </a:p>
        </p:txBody>
      </p:sp>
    </p:spTree>
    <p:extLst>
      <p:ext uri="{BB962C8B-B14F-4D97-AF65-F5344CB8AC3E}">
        <p14:creationId xmlns:p14="http://schemas.microsoft.com/office/powerpoint/2010/main" val="248844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handout 1]</a:t>
            </a:r>
          </a:p>
          <a:p>
            <a:pPr defTabSz="933171" eaLnBrk="1" fontAlgn="auto" hangingPunct="1">
              <a:spcBef>
                <a:spcPts val="0"/>
              </a:spcBef>
              <a:spcAft>
                <a:spcPts val="0"/>
              </a:spcAft>
              <a:defRPr/>
            </a:pPr>
            <a:r>
              <a:rPr lang="en-US" dirty="0"/>
              <a:t>This first example shows a situation where a participant’s blood sample is tested using 3 different tests, and all of them get</a:t>
            </a:r>
            <a:r>
              <a:rPr lang="en-US" baseline="0" dirty="0"/>
              <a:t> a “non-reactive” result. This person does not have</a:t>
            </a:r>
            <a:r>
              <a:rPr lang="en-US" dirty="0"/>
              <a:t> detectable HIV antibody reactions, and we can safely say that they do not have HIV infection and do not have VISP.</a:t>
            </a:r>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8</a:t>
            </a:fld>
            <a:endParaRPr lang="en-US"/>
          </a:p>
        </p:txBody>
      </p:sp>
    </p:spTree>
    <p:extLst>
      <p:ext uri="{BB962C8B-B14F-4D97-AF65-F5344CB8AC3E}">
        <p14:creationId xmlns:p14="http://schemas.microsoft.com/office/powerpoint/2010/main" val="120955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1" eaLnBrk="1" fontAlgn="auto" hangingPunct="1">
              <a:spcBef>
                <a:spcPts val="0"/>
              </a:spcBef>
              <a:spcAft>
                <a:spcPts val="0"/>
              </a:spcAft>
              <a:defRPr/>
            </a:pPr>
            <a:r>
              <a:rPr lang="en-US" dirty="0"/>
              <a:t>If any of the 3 antibody tests are reactive, a Western blot and an RNA viral load test are done.  The Western blot is a more detailed antibody test which may help distinguish between vaccine and infection based on the blot antibody patterns.  The  Nucleic Acid Test (also called RNA Viral Load test) is run to look for the presence of HIV virus instead of antibodies.</a:t>
            </a:r>
          </a:p>
          <a:p>
            <a:pPr defTabSz="933171" eaLnBrk="1" fontAlgn="auto" hangingPunct="1">
              <a:spcBef>
                <a:spcPts val="0"/>
              </a:spcBef>
              <a:spcAft>
                <a:spcPts val="0"/>
              </a:spcAft>
              <a:defRPr/>
            </a:pPr>
            <a:r>
              <a:rPr lang="en-US" dirty="0"/>
              <a:t>[show handout]</a:t>
            </a:r>
          </a:p>
          <a:p>
            <a:pPr defTabSz="933171" eaLnBrk="1" fontAlgn="auto" hangingPunct="1">
              <a:spcBef>
                <a:spcPts val="0"/>
              </a:spcBef>
              <a:spcAft>
                <a:spcPts val="0"/>
              </a:spcAft>
              <a:defRPr/>
            </a:pPr>
            <a:endParaRPr lang="en-US" dirty="0"/>
          </a:p>
          <a:p>
            <a:pPr defTabSz="933171" eaLnBrk="1" fontAlgn="auto" hangingPunct="1">
              <a:spcBef>
                <a:spcPts val="0"/>
              </a:spcBef>
              <a:spcAft>
                <a:spcPts val="0"/>
              </a:spcAft>
              <a:defRPr/>
            </a:pPr>
            <a:r>
              <a:rPr lang="en-US" dirty="0"/>
              <a:t>If the Nucleic Acid test is negative (shows no virus), and the Western Blot test is either negative, indeterminate, or positive in a way that is consistent with the study vaccine the participant received, then we can safely</a:t>
            </a:r>
            <a:r>
              <a:rPr lang="en-US" baseline="0" dirty="0"/>
              <a:t> say that the person does not have HIV infection, and their test results are just showing VISP.</a:t>
            </a:r>
            <a:r>
              <a:rPr lang="en-US" dirty="0"/>
              <a:t> </a:t>
            </a:r>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9</a:t>
            </a:fld>
            <a:endParaRPr lang="en-US"/>
          </a:p>
        </p:txBody>
      </p:sp>
    </p:spTree>
    <p:extLst>
      <p:ext uri="{BB962C8B-B14F-4D97-AF65-F5344CB8AC3E}">
        <p14:creationId xmlns:p14="http://schemas.microsoft.com/office/powerpoint/2010/main" val="4101588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1" eaLnBrk="1" fontAlgn="auto" hangingPunct="1">
              <a:spcBef>
                <a:spcPts val="0"/>
              </a:spcBef>
              <a:spcAft>
                <a:spcPts val="0"/>
              </a:spcAft>
              <a:defRPr/>
            </a:pPr>
            <a:r>
              <a:rPr lang="en-US" dirty="0"/>
              <a:t>If HIV infection is suspected based on the nucleic acid or Western blot test results, the lab will ask for a new blood sample and will repeat all of the tests on that new sample.  The new blood sample</a:t>
            </a:r>
            <a:r>
              <a:rPr lang="en-US" baseline="0" dirty="0"/>
              <a:t> </a:t>
            </a:r>
            <a:r>
              <a:rPr lang="en-US" dirty="0"/>
              <a:t>is necessary to rule out any problems with the original sample or the initial testing.  It may also provide additional information, such as an evolving Western blot pattern or confirmatory viral load levels.</a:t>
            </a:r>
          </a:p>
          <a:p>
            <a:endParaRPr lang="en-US" dirty="0"/>
          </a:p>
          <a:p>
            <a:endParaRPr lang="en-US" dirty="0"/>
          </a:p>
        </p:txBody>
      </p:sp>
      <p:sp>
        <p:nvSpPr>
          <p:cNvPr id="4" name="Slide Number Placeholder 3"/>
          <p:cNvSpPr>
            <a:spLocks noGrp="1"/>
          </p:cNvSpPr>
          <p:nvPr>
            <p:ph type="sldNum" sz="quarter" idx="5"/>
          </p:nvPr>
        </p:nvSpPr>
        <p:spPr/>
        <p:txBody>
          <a:bodyPr/>
          <a:lstStyle/>
          <a:p>
            <a:fld id="{7BC852E7-AC1E-4CF3-957D-B5A0763F9DD4}" type="slidenum">
              <a:rPr lang="en-US" smtClean="0"/>
              <a:t>10</a:t>
            </a:fld>
            <a:endParaRPr lang="en-US"/>
          </a:p>
        </p:txBody>
      </p:sp>
    </p:spTree>
    <p:extLst>
      <p:ext uri="{BB962C8B-B14F-4D97-AF65-F5344CB8AC3E}">
        <p14:creationId xmlns:p14="http://schemas.microsoft.com/office/powerpoint/2010/main" val="1794340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8" name="Picture 7">
            <a:extLst>
              <a:ext uri="{FF2B5EF4-FFF2-40B4-BE49-F238E27FC236}">
                <a16:creationId xmlns:a16="http://schemas.microsoft.com/office/drawing/2014/main" id="{3E9B79DF-FEFE-4AFC-A9EC-DCEC87C58099}"/>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422601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7" name="background">
            <a:extLst>
              <a:ext uri="{FF2B5EF4-FFF2-40B4-BE49-F238E27FC236}">
                <a16:creationId xmlns:a16="http://schemas.microsoft.com/office/drawing/2014/main" id="{67465D64-7729-4B0D-86B8-D5DFBAE4526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8" name="Picture 17">
            <a:extLst>
              <a:ext uri="{FF2B5EF4-FFF2-40B4-BE49-F238E27FC236}">
                <a16:creationId xmlns:a16="http://schemas.microsoft.com/office/drawing/2014/main" id="{3F848B19-F46C-45A6-8989-4E8AAC0F485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3801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B32A7F-7789-42BC-9268-FC972357760C}"/>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34380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9373F23E-CC83-4AA4-8024-3BB888ADC527}"/>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2081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60" name="presenter">
            <a:extLst>
              <a:ext uri="{FF2B5EF4-FFF2-40B4-BE49-F238E27FC236}">
                <a16:creationId xmlns:a16="http://schemas.microsoft.com/office/drawing/2014/main" id="{AFF74F91-9E03-2349-88D3-9022E50F147F}"/>
              </a:ext>
            </a:extLst>
          </p:cNvPr>
          <p:cNvSpPr>
            <a:spLocks noGrp="1"/>
          </p:cNvSpPr>
          <p:nvPr>
            <p:ph type="body" sz="quarter" idx="15" hasCustomPrompt="1"/>
          </p:nvPr>
        </p:nvSpPr>
        <p:spPr>
          <a:xfrm>
            <a:off x="582613" y="5468938"/>
            <a:ext cx="3302000" cy="668337"/>
          </a:xfrm>
        </p:spPr>
        <p:txBody>
          <a:bodyPr>
            <a:normAutofit/>
          </a:bodyPr>
          <a:lstStyle>
            <a:lvl1pPr marL="0" indent="0">
              <a:buNone/>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a:t>
            </a:r>
          </a:p>
        </p:txBody>
      </p:sp>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3086100"/>
            <a:ext cx="10985499" cy="1783387"/>
          </a:xfrm>
        </p:spPr>
        <p:txBody>
          <a:bodyPr anchor="t">
            <a:normAutofit/>
          </a:bodyPr>
          <a:lstStyle>
            <a:lvl1pPr algn="l">
              <a:defRPr sz="4800">
                <a:solidFill>
                  <a:schemeClr val="bg1"/>
                </a:solidFill>
              </a:defRPr>
            </a:lvl1pPr>
          </a:lstStyle>
          <a:p>
            <a:r>
              <a:rPr lang="en-US" dirty="0"/>
              <a:t>CLICK TO EDIT TITLE</a:t>
            </a:r>
          </a:p>
        </p:txBody>
      </p:sp>
      <p:sp>
        <p:nvSpPr>
          <p:cNvPr id="48" name="intro">
            <a:extLst>
              <a:ext uri="{FF2B5EF4-FFF2-40B4-BE49-F238E27FC236}">
                <a16:creationId xmlns:a16="http://schemas.microsoft.com/office/drawing/2014/main" id="{BD444F3E-06FA-6648-AEC5-1116D07262BF}"/>
              </a:ext>
            </a:extLst>
          </p:cNvPr>
          <p:cNvSpPr>
            <a:spLocks noGrp="1"/>
          </p:cNvSpPr>
          <p:nvPr>
            <p:ph type="body" sz="quarter" idx="14" hasCustomPrompt="1"/>
          </p:nvPr>
        </p:nvSpPr>
        <p:spPr>
          <a:xfrm>
            <a:off x="582613" y="2270125"/>
            <a:ext cx="10985500" cy="703263"/>
          </a:xfrm>
        </p:spPr>
        <p:txBody>
          <a:bodyPr anchor="b"/>
          <a:lstStyle>
            <a:lvl1pPr marL="0" indent="0">
              <a:buNone/>
              <a:defRPr sz="2000">
                <a:solidFill>
                  <a:schemeClr val="bg1"/>
                </a:solidFill>
              </a:defRPr>
            </a:lvl1pPr>
            <a:lvl2pPr marL="457200" indent="0">
              <a:buNone/>
              <a:defRPr/>
            </a:lvl2pPr>
          </a:lstStyle>
          <a:p>
            <a:pPr lvl="0"/>
            <a:r>
              <a:rPr lang="en-US" dirty="0"/>
              <a:t>CLICK TO EDIT TEXT</a:t>
            </a:r>
          </a:p>
        </p:txBody>
      </p:sp>
      <p:pic>
        <p:nvPicPr>
          <p:cNvPr id="9" name="Picture 8">
            <a:extLst>
              <a:ext uri="{FF2B5EF4-FFF2-40B4-BE49-F238E27FC236}">
                <a16:creationId xmlns:a16="http://schemas.microsoft.com/office/drawing/2014/main" id="{CABA99A1-C542-4147-858F-9A753B0C4DB5}"/>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94064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30FFCC69-255C-4EEF-B385-4897BEE7AA8D}"/>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634074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6D91E070-7E40-46F1-A325-FB27E700ACDC}"/>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78469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5"/>
            <a:ext cx="10463213" cy="874841"/>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236F444C-5484-4C0C-B6F0-DC05A878B0A6}"/>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7162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147790"/>
            <a:ext cx="10515600" cy="861501"/>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370936" y="1329609"/>
            <a:ext cx="11524890" cy="4967034"/>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a:xfrm>
            <a:off x="11662913" y="6356350"/>
            <a:ext cx="415506" cy="365125"/>
          </a:xfrm>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pic>
        <p:nvPicPr>
          <p:cNvPr id="7" name="Picture 6">
            <a:extLst>
              <a:ext uri="{FF2B5EF4-FFF2-40B4-BE49-F238E27FC236}">
                <a16:creationId xmlns:a16="http://schemas.microsoft.com/office/drawing/2014/main" id="{115F31A0-F21B-4887-BB05-7112A738C2C8}"/>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194124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348A9582-1994-40BF-A109-52CB2497D843}"/>
              </a:ext>
            </a:extLst>
          </p:cNvPr>
          <p:cNvSpPr/>
          <p:nvPr userDrawn="1"/>
        </p:nvSpPr>
        <p:spPr>
          <a:xfrm>
            <a:off x="0" y="0"/>
            <a:ext cx="12192000" cy="1181819"/>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136526"/>
            <a:ext cx="10515600" cy="950402"/>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1841326"/>
            <a:ext cx="5181600" cy="44208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1841326"/>
            <a:ext cx="5181600" cy="44208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pic>
        <p:nvPicPr>
          <p:cNvPr id="8" name="Picture 7">
            <a:extLst>
              <a:ext uri="{FF2B5EF4-FFF2-40B4-BE49-F238E27FC236}">
                <a16:creationId xmlns:a16="http://schemas.microsoft.com/office/drawing/2014/main" id="{4A8B31BD-11E6-4F6B-A370-7FC9EA280CE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411166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A73E5AB6-37F3-4583-AC74-23D191B0DC7A}"/>
              </a:ext>
            </a:extLst>
          </p:cNvPr>
          <p:cNvSpPr/>
          <p:nvPr userDrawn="1"/>
        </p:nvSpPr>
        <p:spPr>
          <a:xfrm>
            <a:off x="0" y="0"/>
            <a:ext cx="12192000" cy="123357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145147"/>
            <a:ext cx="10515600" cy="976287"/>
          </a:xfrm>
        </p:spPr>
        <p:txBody>
          <a:bodyPr/>
          <a:lstStyle>
            <a:lvl1pPr>
              <a:defRPr>
                <a:solidFill>
                  <a:schemeClr val="bg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63658"/>
            <a:ext cx="432758" cy="365125"/>
          </a:xfrm>
        </p:spPr>
        <p:txBody>
          <a:bodyPr/>
          <a:lstStyle/>
          <a:p>
            <a:fld id="{5844BA1B-2AD7-1042-9A56-DF9179839488}" type="slidenum">
              <a:rPr lang="en-US" smtClean="0"/>
              <a:t>‹#›</a:t>
            </a:fld>
            <a:endParaRPr lang="en-US"/>
          </a:p>
        </p:txBody>
      </p:sp>
      <p:pic>
        <p:nvPicPr>
          <p:cNvPr id="6" name="Picture 5">
            <a:extLst>
              <a:ext uri="{FF2B5EF4-FFF2-40B4-BE49-F238E27FC236}">
                <a16:creationId xmlns:a16="http://schemas.microsoft.com/office/drawing/2014/main" id="{728B4850-0316-4C51-BA39-F61BD2A5701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34899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TOC photo righ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7543223"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7543800"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366713"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366713"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A7F4124-CE72-4FDF-A257-3E5BD019D67F}"/>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51241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3C6D1ED-774C-4834-B287-1181E119BE3A}"/>
              </a:ext>
            </a:extLst>
          </p:cNvPr>
          <p:cNvSpPr/>
          <p:nvPr userDrawn="1"/>
        </p:nvSpPr>
        <p:spPr>
          <a:xfrm>
            <a:off x="0" y="0"/>
            <a:ext cx="12192000" cy="125083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271472"/>
            <a:ext cx="10515600" cy="754374"/>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a:xfrm>
            <a:off x="11608910" y="6356350"/>
            <a:ext cx="432758" cy="365125"/>
          </a:xfrm>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solidFill>
                  <a:schemeClr val="accent1"/>
                </a:solidFill>
              </a:defRPr>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solidFill>
                  <a:schemeClr val="accent1"/>
                </a:solidFill>
              </a:defRPr>
            </a:lvl1pPr>
          </a:lstStyle>
          <a:p>
            <a:pPr lvl="0"/>
            <a:r>
              <a:rPr lang="en-US" dirty="0"/>
              <a:t>HEADING</a:t>
            </a:r>
          </a:p>
        </p:txBody>
      </p:sp>
      <p:pic>
        <p:nvPicPr>
          <p:cNvPr id="14" name="Picture 13">
            <a:extLst>
              <a:ext uri="{FF2B5EF4-FFF2-40B4-BE49-F238E27FC236}">
                <a16:creationId xmlns:a16="http://schemas.microsoft.com/office/drawing/2014/main" id="{9D1294ED-637C-4FA8-89A9-391109718670}"/>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397808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6" name="background">
            <a:extLst>
              <a:ext uri="{FF2B5EF4-FFF2-40B4-BE49-F238E27FC236}">
                <a16:creationId xmlns:a16="http://schemas.microsoft.com/office/drawing/2014/main" id="{2D3FDAC3-C796-4576-9214-0128D07E3AF8}"/>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4"/>
            <a:ext cx="10515600" cy="1381261"/>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pic>
        <p:nvPicPr>
          <p:cNvPr id="27" name="Picture 26">
            <a:extLst>
              <a:ext uri="{FF2B5EF4-FFF2-40B4-BE49-F238E27FC236}">
                <a16:creationId xmlns:a16="http://schemas.microsoft.com/office/drawing/2014/main" id="{CB5ACB5C-EBDE-4FCF-893F-14BA42C9382A}"/>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73762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onsor logos">
    <p:spTree>
      <p:nvGrpSpPr>
        <p:cNvPr id="1" name=""/>
        <p:cNvGrpSpPr/>
        <p:nvPr/>
      </p:nvGrpSpPr>
      <p:grpSpPr>
        <a:xfrm>
          <a:off x="0" y="0"/>
          <a:ext cx="0" cy="0"/>
          <a:chOff x="0" y="0"/>
          <a:chExt cx="0" cy="0"/>
        </a:xfrm>
      </p:grpSpPr>
      <p:sp>
        <p:nvSpPr>
          <p:cNvPr id="18" name="background">
            <a:extLst>
              <a:ext uri="{FF2B5EF4-FFF2-40B4-BE49-F238E27FC236}">
                <a16:creationId xmlns:a16="http://schemas.microsoft.com/office/drawing/2014/main" id="{B2E66138-8D94-47D7-8396-FA531D3BA2FA}"/>
              </a:ext>
            </a:extLst>
          </p:cNvPr>
          <p:cNvSpPr/>
          <p:nvPr userDrawn="1"/>
        </p:nvSpPr>
        <p:spPr>
          <a:xfrm>
            <a:off x="0" y="0"/>
            <a:ext cx="12192000" cy="1615858"/>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136525"/>
            <a:ext cx="10515600" cy="1380180"/>
          </a:xfrm>
        </p:spPr>
        <p:txBody>
          <a:bodyPr/>
          <a:lstStyle>
            <a:lvl1pPr>
              <a:defRPr>
                <a:solidFill>
                  <a:schemeClr val="bg1"/>
                </a:solidFill>
              </a:defRPr>
            </a:lvl1p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838201" y="2251313"/>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3471853" y="223405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105505" y="2234049"/>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739158" y="2234048"/>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2" name="Picture Placeholder 5">
            <a:extLst>
              <a:ext uri="{FF2B5EF4-FFF2-40B4-BE49-F238E27FC236}">
                <a16:creationId xmlns:a16="http://schemas.microsoft.com/office/drawing/2014/main" id="{4B5627C5-D858-0545-9CED-8B151E8E04DE}"/>
              </a:ext>
            </a:extLst>
          </p:cNvPr>
          <p:cNvSpPr>
            <a:spLocks noGrp="1"/>
          </p:cNvSpPr>
          <p:nvPr>
            <p:ph type="pic" sz="quarter" idx="17" hasCustomPrompt="1"/>
          </p:nvPr>
        </p:nvSpPr>
        <p:spPr>
          <a:xfrm>
            <a:off x="838201" y="3943380"/>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13" name="Picture Placeholder 5">
            <a:extLst>
              <a:ext uri="{FF2B5EF4-FFF2-40B4-BE49-F238E27FC236}">
                <a16:creationId xmlns:a16="http://schemas.microsoft.com/office/drawing/2014/main" id="{9FE75601-C215-7F4E-A81D-CACB273968A7}"/>
              </a:ext>
            </a:extLst>
          </p:cNvPr>
          <p:cNvSpPr>
            <a:spLocks noGrp="1"/>
          </p:cNvSpPr>
          <p:nvPr>
            <p:ph type="pic" sz="quarter" idx="18" hasCustomPrompt="1"/>
          </p:nvPr>
        </p:nvSpPr>
        <p:spPr>
          <a:xfrm>
            <a:off x="3471853" y="3926117"/>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0" name="Picture Placeholder 5">
            <a:extLst>
              <a:ext uri="{FF2B5EF4-FFF2-40B4-BE49-F238E27FC236}">
                <a16:creationId xmlns:a16="http://schemas.microsoft.com/office/drawing/2014/main" id="{F3D4B5E7-065F-A241-A2C9-8D61F4FDCA95}"/>
              </a:ext>
            </a:extLst>
          </p:cNvPr>
          <p:cNvSpPr>
            <a:spLocks noGrp="1"/>
          </p:cNvSpPr>
          <p:nvPr>
            <p:ph type="pic" sz="quarter" idx="19" hasCustomPrompt="1"/>
          </p:nvPr>
        </p:nvSpPr>
        <p:spPr>
          <a:xfrm>
            <a:off x="6105505" y="3926116"/>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sp>
        <p:nvSpPr>
          <p:cNvPr id="21" name="Picture Placeholder 5">
            <a:extLst>
              <a:ext uri="{FF2B5EF4-FFF2-40B4-BE49-F238E27FC236}">
                <a16:creationId xmlns:a16="http://schemas.microsoft.com/office/drawing/2014/main" id="{B6244E73-5AB3-3641-BF88-D9F9CB82617D}"/>
              </a:ext>
            </a:extLst>
          </p:cNvPr>
          <p:cNvSpPr>
            <a:spLocks noGrp="1"/>
          </p:cNvSpPr>
          <p:nvPr>
            <p:ph type="pic" sz="quarter" idx="20" hasCustomPrompt="1"/>
          </p:nvPr>
        </p:nvSpPr>
        <p:spPr>
          <a:xfrm>
            <a:off x="8739158" y="3926115"/>
            <a:ext cx="2298208" cy="1397915"/>
          </a:xfrm>
          <a:prstGeom prst="rect">
            <a:avLst/>
          </a:prstGeom>
          <a:ln>
            <a:solidFill>
              <a:schemeClr val="accent6">
                <a:lumMod val="60000"/>
                <a:lumOff val="40000"/>
              </a:schemeClr>
            </a:solidFill>
            <a:prstDash val="dash"/>
          </a:ln>
        </p:spPr>
        <p:txBody>
          <a:bodyPr vert="horz" lIns="91440" tIns="45720" rIns="91440" bIns="45720" rtlCol="0" anchor="ctr">
            <a:normAutofit/>
          </a:bodyPr>
          <a:lstStyle>
            <a:lvl1pPr>
              <a:defRPr lang="en-US" sz="1200" dirty="0"/>
            </a:lvl1pPr>
          </a:lstStyle>
          <a:p>
            <a:pPr marL="0" lvl="0" indent="0" algn="ctr">
              <a:buNone/>
            </a:pPr>
            <a:r>
              <a:rPr lang="en-US" dirty="0"/>
              <a:t>Logo</a:t>
            </a:r>
          </a:p>
        </p:txBody>
      </p:sp>
      <p:pic>
        <p:nvPicPr>
          <p:cNvPr id="17" name="Picture 16">
            <a:extLst>
              <a:ext uri="{FF2B5EF4-FFF2-40B4-BE49-F238E27FC236}">
                <a16:creationId xmlns:a16="http://schemas.microsoft.com/office/drawing/2014/main" id="{3AF0E6D7-14EB-4892-8677-86C67CA2C09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34607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926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 Thank You">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DEF15C17-7A1C-C340-9903-95BDA4305BE7}"/>
              </a:ext>
            </a:extLst>
          </p:cNvPr>
          <p:cNvSpPr/>
          <p:nvPr userDrawn="1"/>
        </p:nvSpPr>
        <p:spPr>
          <a:xfrm>
            <a:off x="0" y="0"/>
            <a:ext cx="12192000"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52" name="HVTN logo-black" descr="Logo&#10;&#10;Description automatically generated" hidden="1">
            <a:extLst>
              <a:ext uri="{FF2B5EF4-FFF2-40B4-BE49-F238E27FC236}">
                <a16:creationId xmlns:a16="http://schemas.microsoft.com/office/drawing/2014/main" id="{A263F057-C9B1-824F-B4F5-7EA9579DA25A}"/>
              </a:ext>
            </a:extLst>
          </p:cNvPr>
          <p:cNvPicPr>
            <a:picLocks noChangeAspect="1"/>
          </p:cNvPicPr>
          <p:nvPr userDrawn="1"/>
        </p:nvPicPr>
        <p:blipFill>
          <a:blip r:embed="rId2"/>
          <a:stretch>
            <a:fillRect/>
          </a:stretch>
        </p:blipFill>
        <p:spPr>
          <a:xfrm>
            <a:off x="10190375" y="5468380"/>
            <a:ext cx="1377325" cy="845916"/>
          </a:xfrm>
          <a:prstGeom prst="rect">
            <a:avLst/>
          </a:prstGeom>
        </p:spPr>
      </p:pic>
      <p:sp>
        <p:nvSpPr>
          <p:cNvPr id="41" name="title">
            <a:extLst>
              <a:ext uri="{FF2B5EF4-FFF2-40B4-BE49-F238E27FC236}">
                <a16:creationId xmlns:a16="http://schemas.microsoft.com/office/drawing/2014/main" id="{0D35A986-0105-884F-94B1-F4483584A4AB}"/>
              </a:ext>
            </a:extLst>
          </p:cNvPr>
          <p:cNvSpPr>
            <a:spLocks noGrp="1"/>
          </p:cNvSpPr>
          <p:nvPr>
            <p:ph type="title" hasCustomPrompt="1"/>
          </p:nvPr>
        </p:nvSpPr>
        <p:spPr>
          <a:xfrm>
            <a:off x="582201" y="2076628"/>
            <a:ext cx="10985499" cy="2459573"/>
          </a:xfrm>
        </p:spPr>
        <p:txBody>
          <a:bodyPr anchor="ctr">
            <a:normAutofit/>
          </a:bodyPr>
          <a:lstStyle>
            <a:lvl1pPr algn="ctr">
              <a:defRPr sz="8000">
                <a:solidFill>
                  <a:schemeClr val="bg1"/>
                </a:solidFill>
              </a:defRPr>
            </a:lvl1pPr>
          </a:lstStyle>
          <a:p>
            <a:r>
              <a:rPr lang="en-US" dirty="0"/>
              <a:t>THANK YOU</a:t>
            </a:r>
          </a:p>
        </p:txBody>
      </p:sp>
      <p:pic>
        <p:nvPicPr>
          <p:cNvPr id="7" name="Picture 6">
            <a:extLst>
              <a:ext uri="{FF2B5EF4-FFF2-40B4-BE49-F238E27FC236}">
                <a16:creationId xmlns:a16="http://schemas.microsoft.com/office/drawing/2014/main" id="{6587B047-2314-400F-9EBB-D71E5F7B4F6D}"/>
              </a:ext>
            </a:extLst>
          </p:cNvPr>
          <p:cNvPicPr>
            <a:picLocks noChangeAspect="1"/>
          </p:cNvPicPr>
          <p:nvPr userDrawn="1"/>
        </p:nvPicPr>
        <p:blipFill>
          <a:blip r:embed="rId3"/>
          <a:srcRect/>
          <a:stretch/>
        </p:blipFill>
        <p:spPr>
          <a:xfrm>
            <a:off x="8954432" y="5792713"/>
            <a:ext cx="2876426" cy="743077"/>
          </a:xfrm>
          <a:prstGeom prst="rect">
            <a:avLst/>
          </a:prstGeom>
        </p:spPr>
      </p:pic>
    </p:spTree>
    <p:extLst>
      <p:ext uri="{BB962C8B-B14F-4D97-AF65-F5344CB8AC3E}">
        <p14:creationId xmlns:p14="http://schemas.microsoft.com/office/powerpoint/2010/main" val="182751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TOC photo left">
    <p:bg>
      <p:bgPr>
        <a:solidFill>
          <a:schemeClr val="bg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76A7F27C-40B7-EF4C-824F-E82579EF0913}"/>
              </a:ext>
            </a:extLst>
          </p:cNvPr>
          <p:cNvSpPr/>
          <p:nvPr userDrawn="1"/>
        </p:nvSpPr>
        <p:spPr>
          <a:xfrm>
            <a:off x="577" y="0"/>
            <a:ext cx="4648776" cy="6858000"/>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5" name="Picture Placeholder 4">
            <a:extLst>
              <a:ext uri="{FF2B5EF4-FFF2-40B4-BE49-F238E27FC236}">
                <a16:creationId xmlns:a16="http://schemas.microsoft.com/office/drawing/2014/main" id="{B53422DD-6D28-5145-B290-E8C86C56BEC7}"/>
              </a:ext>
            </a:extLst>
          </p:cNvPr>
          <p:cNvSpPr>
            <a:spLocks noGrp="1"/>
          </p:cNvSpPr>
          <p:nvPr>
            <p:ph type="pic" sz="quarter" idx="10"/>
          </p:nvPr>
        </p:nvSpPr>
        <p:spPr>
          <a:xfrm>
            <a:off x="577" y="0"/>
            <a:ext cx="4648201" cy="6858000"/>
          </a:xfrm>
        </p:spPr>
        <p:txBody>
          <a:bodyPr anchor="ctr"/>
          <a:lstStyle>
            <a:lvl1pPr marL="0" indent="0" algn="ctr">
              <a:buNone/>
              <a:defRPr>
                <a:solidFill>
                  <a:schemeClr val="bg1"/>
                </a:solidFill>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11D1F0D4-293D-CA4A-8801-CFBE84D582E5}"/>
              </a:ext>
            </a:extLst>
          </p:cNvPr>
          <p:cNvSpPr>
            <a:spLocks noGrp="1"/>
          </p:cNvSpPr>
          <p:nvPr>
            <p:ph type="body" sz="quarter" idx="11"/>
          </p:nvPr>
        </p:nvSpPr>
        <p:spPr>
          <a:xfrm>
            <a:off x="4989988" y="1880076"/>
            <a:ext cx="6805612" cy="4623274"/>
          </a:xfrm>
        </p:spPr>
        <p:txBody>
          <a:bodyPr>
            <a:normAutofit/>
          </a:bodyPr>
          <a:lstStyle>
            <a:lvl1pPr marL="342900" indent="-342900">
              <a:lnSpc>
                <a:spcPct val="100000"/>
              </a:lnSpc>
              <a:spcBef>
                <a:spcPts val="0"/>
              </a:spcBef>
              <a:buFont typeface="Arial" panose="020B0604020202020204" pitchFamily="34" charset="0"/>
              <a:buChar char="•"/>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itle 7">
            <a:extLst>
              <a:ext uri="{FF2B5EF4-FFF2-40B4-BE49-F238E27FC236}">
                <a16:creationId xmlns:a16="http://schemas.microsoft.com/office/drawing/2014/main" id="{2BEA0093-4B3F-AA48-88CF-84AC9B1C1569}"/>
              </a:ext>
            </a:extLst>
          </p:cNvPr>
          <p:cNvSpPr>
            <a:spLocks noGrp="1"/>
          </p:cNvSpPr>
          <p:nvPr>
            <p:ph type="title" hasCustomPrompt="1"/>
          </p:nvPr>
        </p:nvSpPr>
        <p:spPr>
          <a:xfrm>
            <a:off x="4989988" y="589356"/>
            <a:ext cx="6805612" cy="1079212"/>
          </a:xfrm>
        </p:spPr>
        <p:txBody>
          <a:bodyPr anchor="t">
            <a:normAutofit/>
          </a:bodyPr>
          <a:lstStyle>
            <a:lvl1pPr algn="l">
              <a:lnSpc>
                <a:spcPct val="100000"/>
              </a:lnSpc>
              <a:defRPr sz="3600"/>
            </a:lvl1pPr>
          </a:lstStyle>
          <a:p>
            <a:r>
              <a:rPr lang="en-US" dirty="0"/>
              <a:t>Click to edit Title</a:t>
            </a:r>
          </a:p>
        </p:txBody>
      </p:sp>
      <p:pic>
        <p:nvPicPr>
          <p:cNvPr id="6" name="Picture 5">
            <a:extLst>
              <a:ext uri="{FF2B5EF4-FFF2-40B4-BE49-F238E27FC236}">
                <a16:creationId xmlns:a16="http://schemas.microsoft.com/office/drawing/2014/main" id="{9109623C-3B5A-4B7C-ABFC-2B9F60B3C9AD}"/>
              </a:ext>
            </a:extLst>
          </p:cNvPr>
          <p:cNvPicPr>
            <a:picLocks noChangeAspect="1"/>
          </p:cNvPicPr>
          <p:nvPr userDrawn="1"/>
        </p:nvPicPr>
        <p:blipFill>
          <a:blip r:embed="rId2"/>
          <a:srcRect/>
          <a:stretch/>
        </p:blipFill>
        <p:spPr>
          <a:xfrm>
            <a:off x="10122161" y="6268644"/>
            <a:ext cx="1742905" cy="405676"/>
          </a:xfrm>
          <a:prstGeom prst="rect">
            <a:avLst/>
          </a:prstGeom>
        </p:spPr>
      </p:pic>
    </p:spTree>
    <p:extLst>
      <p:ext uri="{BB962C8B-B14F-4D97-AF65-F5344CB8AC3E}">
        <p14:creationId xmlns:p14="http://schemas.microsoft.com/office/powerpoint/2010/main" val="1532166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solidFill>
          <a:schemeClr val="bg1"/>
        </a:solidFill>
        <a:effectLst/>
      </p:bgPr>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632B24C1-A111-7440-9D22-B51C06E971FB}"/>
              </a:ext>
            </a:extLst>
          </p:cNvPr>
          <p:cNvSpPr/>
          <p:nvPr userDrawn="1"/>
        </p:nvSpPr>
        <p:spPr>
          <a:xfrm>
            <a:off x="0" y="-495"/>
            <a:ext cx="12192000" cy="4186505"/>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sp>
        <p:nvSpPr>
          <p:cNvPr id="2" name="Title 1">
            <a:extLst>
              <a:ext uri="{FF2B5EF4-FFF2-40B4-BE49-F238E27FC236}">
                <a16:creationId xmlns:a16="http://schemas.microsoft.com/office/drawing/2014/main" id="{7A132D8D-14C0-094A-843E-79332F6A0E6D}"/>
              </a:ext>
            </a:extLst>
          </p:cNvPr>
          <p:cNvSpPr>
            <a:spLocks noGrp="1"/>
          </p:cNvSpPr>
          <p:nvPr>
            <p:ph type="title" hasCustomPrompt="1"/>
          </p:nvPr>
        </p:nvSpPr>
        <p:spPr>
          <a:xfrm>
            <a:off x="838200" y="4444340"/>
            <a:ext cx="10464633" cy="748146"/>
          </a:xfrm>
        </p:spPr>
        <p:txBody>
          <a:bodyPr anchor="b"/>
          <a:lstStyle>
            <a:lvl1pPr algn="l">
              <a:defRPr/>
            </a:lvl1pPr>
          </a:lstStyle>
          <a:p>
            <a:r>
              <a:rPr lang="en-US" dirty="0"/>
              <a:t>Title</a:t>
            </a:r>
          </a:p>
        </p:txBody>
      </p:sp>
      <p:sp>
        <p:nvSpPr>
          <p:cNvPr id="8" name="Text Placeholder 7">
            <a:extLst>
              <a:ext uri="{FF2B5EF4-FFF2-40B4-BE49-F238E27FC236}">
                <a16:creationId xmlns:a16="http://schemas.microsoft.com/office/drawing/2014/main" id="{4F9C5DAD-B232-3B43-8A8A-BD5ED4AD18C4}"/>
              </a:ext>
            </a:extLst>
          </p:cNvPr>
          <p:cNvSpPr>
            <a:spLocks noGrp="1"/>
          </p:cNvSpPr>
          <p:nvPr>
            <p:ph type="body" sz="quarter" idx="10" hasCustomPrompt="1"/>
          </p:nvPr>
        </p:nvSpPr>
        <p:spPr>
          <a:xfrm>
            <a:off x="838199" y="5311776"/>
            <a:ext cx="10463213" cy="817176"/>
          </a:xfrm>
        </p:spPr>
        <p:txBody>
          <a:bodyPr>
            <a:normAutofit/>
          </a:bodyPr>
          <a:lstStyle>
            <a:lvl1pPr marL="0" indent="0">
              <a:buNone/>
              <a:defRPr sz="2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2" name="Picture Placeholder 11">
            <a:extLst>
              <a:ext uri="{FF2B5EF4-FFF2-40B4-BE49-F238E27FC236}">
                <a16:creationId xmlns:a16="http://schemas.microsoft.com/office/drawing/2014/main" id="{D3C4481F-E0C4-5348-A69B-D0BC8380C52A}"/>
              </a:ext>
            </a:extLst>
          </p:cNvPr>
          <p:cNvSpPr>
            <a:spLocks noGrp="1"/>
          </p:cNvSpPr>
          <p:nvPr>
            <p:ph type="pic" sz="quarter" idx="12"/>
          </p:nvPr>
        </p:nvSpPr>
        <p:spPr>
          <a:xfrm>
            <a:off x="0" y="0"/>
            <a:ext cx="12192000" cy="4186011"/>
          </a:xfrm>
        </p:spPr>
        <p:txBody>
          <a:bodyPr anchor="ctr"/>
          <a:lstStyle>
            <a:lvl1pPr marL="0" indent="0" algn="ctr">
              <a:buNone/>
              <a:defRPr>
                <a:solidFill>
                  <a:schemeClr val="bg1"/>
                </a:solidFill>
              </a:defRPr>
            </a:lvl1pPr>
          </a:lstStyle>
          <a:p>
            <a:r>
              <a:rPr lang="en-US"/>
              <a:t>Click icon to add picture</a:t>
            </a:r>
          </a:p>
        </p:txBody>
      </p:sp>
      <p:pic>
        <p:nvPicPr>
          <p:cNvPr id="6" name="Picture 5">
            <a:extLst>
              <a:ext uri="{FF2B5EF4-FFF2-40B4-BE49-F238E27FC236}">
                <a16:creationId xmlns:a16="http://schemas.microsoft.com/office/drawing/2014/main" id="{E1F20C4A-E79C-47BD-A552-6BCC76181D71}"/>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044340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0A481-F60C-2B40-8218-DE95306913D6}"/>
              </a:ext>
            </a:extLst>
          </p:cNvPr>
          <p:cNvSpPr>
            <a:spLocks noGrp="1"/>
          </p:cNvSpPr>
          <p:nvPr>
            <p:ph type="title"/>
          </p:nvPr>
        </p:nvSpPr>
        <p:spPr>
          <a:xfrm>
            <a:off x="838200" y="595863"/>
            <a:ext cx="10515600"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B67C15-6F09-4A4C-BECF-06B1ECA81846}"/>
              </a:ext>
            </a:extLst>
          </p:cNvPr>
          <p:cNvSpPr>
            <a:spLocks noGrp="1"/>
          </p:cNvSpPr>
          <p:nvPr>
            <p:ph idx="1"/>
          </p:nvPr>
        </p:nvSpPr>
        <p:spPr>
          <a:xfrm>
            <a:off x="838200" y="2056363"/>
            <a:ext cx="10515600" cy="4205774"/>
          </a:xfrm>
        </p:spPr>
        <p:txBody>
          <a:bodyPr>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63C8094-2D4E-1144-95E8-84CF13456F08}"/>
              </a:ext>
            </a:extLst>
          </p:cNvPr>
          <p:cNvSpPr>
            <a:spLocks noGrp="1"/>
          </p:cNvSpPr>
          <p:nvPr>
            <p:ph type="sldNum" sz="quarter" idx="12"/>
          </p:nvPr>
        </p:nvSpPr>
        <p:spPr/>
        <p:txBody>
          <a:bodyPr vert="horz" lIns="91440" tIns="45720" rIns="91440" bIns="45720" rtlCol="0" anchor="ctr"/>
          <a:lstStyle>
            <a:lvl1pPr>
              <a:defRPr lang="en-US" smtClean="0"/>
            </a:lvl1pPr>
          </a:lstStyle>
          <a:p>
            <a:fld id="{5844BA1B-2AD7-1042-9A56-DF9179839488}" type="slidenum">
              <a:rPr lang="en-US" smtClean="0"/>
              <a:pPr/>
              <a:t>‹#›</a:t>
            </a:fld>
            <a:endParaRPr lang="en-US"/>
          </a:p>
        </p:txBody>
      </p:sp>
      <p:sp>
        <p:nvSpPr>
          <p:cNvPr id="5" name="background">
            <a:extLst>
              <a:ext uri="{FF2B5EF4-FFF2-40B4-BE49-F238E27FC236}">
                <a16:creationId xmlns:a16="http://schemas.microsoft.com/office/drawing/2014/main" id="{CABD3AF8-4655-8C41-840F-F939866C3068}"/>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FE9F7151-878F-488C-8AAB-0D25EB5F16E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81040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Content 2co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23C-FB0D-2C47-A643-9808FFCDA99F}"/>
              </a:ext>
            </a:extLst>
          </p:cNvPr>
          <p:cNvSpPr>
            <a:spLocks noGrp="1"/>
          </p:cNvSpPr>
          <p:nvPr>
            <p:ph type="title"/>
          </p:nvPr>
        </p:nvSpPr>
        <p:spPr>
          <a:xfrm>
            <a:off x="838200" y="59586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1739203-2A0A-654A-A44F-B259217C2F26}"/>
              </a:ext>
            </a:extLst>
          </p:cNvPr>
          <p:cNvSpPr>
            <a:spLocks noGrp="1"/>
          </p:cNvSpPr>
          <p:nvPr>
            <p:ph sz="half" idx="1"/>
          </p:nvPr>
        </p:nvSpPr>
        <p:spPr>
          <a:xfrm>
            <a:off x="838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F57F67-6432-DF4B-B04D-5C4768C454D6}"/>
              </a:ext>
            </a:extLst>
          </p:cNvPr>
          <p:cNvSpPr>
            <a:spLocks noGrp="1"/>
          </p:cNvSpPr>
          <p:nvPr>
            <p:ph sz="half" idx="2"/>
          </p:nvPr>
        </p:nvSpPr>
        <p:spPr>
          <a:xfrm>
            <a:off x="6172200" y="2056367"/>
            <a:ext cx="5181600" cy="42057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85A532-ABB0-6B45-92F9-58E443D063FC}"/>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background">
            <a:extLst>
              <a:ext uri="{FF2B5EF4-FFF2-40B4-BE49-F238E27FC236}">
                <a16:creationId xmlns:a16="http://schemas.microsoft.com/office/drawing/2014/main" id="{478483C4-529B-4D57-BFA7-84D475652883}"/>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9" name="Picture 8">
            <a:extLst>
              <a:ext uri="{FF2B5EF4-FFF2-40B4-BE49-F238E27FC236}">
                <a16:creationId xmlns:a16="http://schemas.microsoft.com/office/drawing/2014/main" id="{F5842869-BCB2-4989-98E0-855CC1E74A94}"/>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69519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p:nvPr>
        </p:nvSpPr>
        <p:spPr>
          <a:xfrm>
            <a:off x="838200" y="595862"/>
            <a:ext cx="10515600" cy="1325563"/>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background">
            <a:extLst>
              <a:ext uri="{FF2B5EF4-FFF2-40B4-BE49-F238E27FC236}">
                <a16:creationId xmlns:a16="http://schemas.microsoft.com/office/drawing/2014/main" id="{34F7CDA9-FDFC-48E0-AAB3-506E228BFA0C}"/>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7" name="Picture 6">
            <a:extLst>
              <a:ext uri="{FF2B5EF4-FFF2-40B4-BE49-F238E27FC236}">
                <a16:creationId xmlns:a16="http://schemas.microsoft.com/office/drawing/2014/main" id="{6B5634FD-4089-444F-B942-F8FD5760E14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396562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8" name="Text Placeholder 7">
            <a:extLst>
              <a:ext uri="{FF2B5EF4-FFF2-40B4-BE49-F238E27FC236}">
                <a16:creationId xmlns:a16="http://schemas.microsoft.com/office/drawing/2014/main" id="{61249CC6-A3CB-1F4C-AA03-4E9ECFC5D8CE}"/>
              </a:ext>
            </a:extLst>
          </p:cNvPr>
          <p:cNvSpPr>
            <a:spLocks noGrp="1"/>
          </p:cNvSpPr>
          <p:nvPr>
            <p:ph type="body" sz="quarter" idx="13"/>
          </p:nvPr>
        </p:nvSpPr>
        <p:spPr>
          <a:xfrm>
            <a:off x="838200" y="2315910"/>
            <a:ext cx="3178175" cy="3648328"/>
          </a:xfrm>
        </p:spPr>
        <p:txBody>
          <a:bodyPr>
            <a:normAutofit/>
          </a:bodyPr>
          <a:lstStyle>
            <a:lvl1pPr marL="0" indent="0">
              <a:buNone/>
              <a:defRPr sz="2000"/>
            </a:lvl1pPr>
          </a:lstStyle>
          <a:p>
            <a:pPr lvl="0"/>
            <a:r>
              <a:rPr lang="en-US"/>
              <a:t>Click to edit Master text styles</a:t>
            </a:r>
          </a:p>
        </p:txBody>
      </p:sp>
      <p:sp>
        <p:nvSpPr>
          <p:cNvPr id="9" name="Text Placeholder 7">
            <a:extLst>
              <a:ext uri="{FF2B5EF4-FFF2-40B4-BE49-F238E27FC236}">
                <a16:creationId xmlns:a16="http://schemas.microsoft.com/office/drawing/2014/main" id="{3E635EF6-9B72-4F44-8119-E188BFC50BA1}"/>
              </a:ext>
            </a:extLst>
          </p:cNvPr>
          <p:cNvSpPr>
            <a:spLocks noGrp="1"/>
          </p:cNvSpPr>
          <p:nvPr>
            <p:ph type="body" sz="quarter" idx="14"/>
          </p:nvPr>
        </p:nvSpPr>
        <p:spPr>
          <a:xfrm>
            <a:off x="4512892" y="2315910"/>
            <a:ext cx="3178175" cy="3648328"/>
          </a:xfrm>
        </p:spPr>
        <p:txBody>
          <a:bodyPr>
            <a:normAutofit/>
          </a:bodyPr>
          <a:lstStyle>
            <a:lvl1pPr marL="0" indent="0">
              <a:buNone/>
              <a:defRPr sz="2000"/>
            </a:lvl1pPr>
          </a:lstStyle>
          <a:p>
            <a:pPr lvl="0"/>
            <a:r>
              <a:rPr lang="en-US"/>
              <a:t>Click to edit Master text styles</a:t>
            </a:r>
          </a:p>
        </p:txBody>
      </p:sp>
      <p:sp>
        <p:nvSpPr>
          <p:cNvPr id="10" name="Text Placeholder 7">
            <a:extLst>
              <a:ext uri="{FF2B5EF4-FFF2-40B4-BE49-F238E27FC236}">
                <a16:creationId xmlns:a16="http://schemas.microsoft.com/office/drawing/2014/main" id="{1FE7CCD9-C967-2A40-9468-BFB10BA6E39A}"/>
              </a:ext>
            </a:extLst>
          </p:cNvPr>
          <p:cNvSpPr>
            <a:spLocks noGrp="1"/>
          </p:cNvSpPr>
          <p:nvPr>
            <p:ph type="body" sz="quarter" idx="15"/>
          </p:nvPr>
        </p:nvSpPr>
        <p:spPr>
          <a:xfrm>
            <a:off x="8187584" y="2315910"/>
            <a:ext cx="3178175" cy="3648328"/>
          </a:xfrm>
        </p:spPr>
        <p:txBody>
          <a:bodyPr>
            <a:normAutofit/>
          </a:bodyPr>
          <a:lstStyle>
            <a:lvl1pPr marL="0" indent="0">
              <a:buNone/>
              <a:defRPr sz="2000"/>
            </a:lvl1pPr>
          </a:lstStyle>
          <a:p>
            <a:pPr lvl="0"/>
            <a:r>
              <a:rPr lang="en-US"/>
              <a:t>Click to edit Master text styles</a:t>
            </a:r>
          </a:p>
        </p:txBody>
      </p:sp>
      <p:sp>
        <p:nvSpPr>
          <p:cNvPr id="11" name="Text Placeholder 7">
            <a:extLst>
              <a:ext uri="{FF2B5EF4-FFF2-40B4-BE49-F238E27FC236}">
                <a16:creationId xmlns:a16="http://schemas.microsoft.com/office/drawing/2014/main" id="{BA51374C-8FC0-C447-AC90-530CF3FD9356}"/>
              </a:ext>
            </a:extLst>
          </p:cNvPr>
          <p:cNvSpPr>
            <a:spLocks noGrp="1"/>
          </p:cNvSpPr>
          <p:nvPr>
            <p:ph type="body" sz="quarter" idx="16" hasCustomPrompt="1"/>
          </p:nvPr>
        </p:nvSpPr>
        <p:spPr>
          <a:xfrm>
            <a:off x="4515029" y="1803862"/>
            <a:ext cx="3178175" cy="342262"/>
          </a:xfrm>
        </p:spPr>
        <p:txBody>
          <a:bodyPr>
            <a:noAutofit/>
          </a:bodyPr>
          <a:lstStyle>
            <a:lvl1pPr marL="0" indent="0">
              <a:buNone/>
              <a:defRPr sz="2000" b="1"/>
            </a:lvl1pPr>
          </a:lstStyle>
          <a:p>
            <a:pPr lvl="0"/>
            <a:r>
              <a:rPr lang="en-US" dirty="0"/>
              <a:t>HEADING</a:t>
            </a:r>
          </a:p>
        </p:txBody>
      </p:sp>
      <p:sp>
        <p:nvSpPr>
          <p:cNvPr id="12" name="Text Placeholder 7">
            <a:extLst>
              <a:ext uri="{FF2B5EF4-FFF2-40B4-BE49-F238E27FC236}">
                <a16:creationId xmlns:a16="http://schemas.microsoft.com/office/drawing/2014/main" id="{1004E3FA-8379-6648-93C8-DDEDA45579C7}"/>
              </a:ext>
            </a:extLst>
          </p:cNvPr>
          <p:cNvSpPr>
            <a:spLocks noGrp="1"/>
          </p:cNvSpPr>
          <p:nvPr>
            <p:ph type="body" sz="quarter" idx="17" hasCustomPrompt="1"/>
          </p:nvPr>
        </p:nvSpPr>
        <p:spPr>
          <a:xfrm>
            <a:off x="842473" y="1803862"/>
            <a:ext cx="3178175" cy="342262"/>
          </a:xfrm>
        </p:spPr>
        <p:txBody>
          <a:bodyPr>
            <a:noAutofit/>
          </a:bodyPr>
          <a:lstStyle>
            <a:lvl1pPr marL="0" indent="0">
              <a:buNone/>
              <a:defRPr sz="2000" b="1"/>
            </a:lvl1pPr>
          </a:lstStyle>
          <a:p>
            <a:pPr lvl="0"/>
            <a:r>
              <a:rPr lang="en-US" dirty="0"/>
              <a:t>HEADING</a:t>
            </a:r>
          </a:p>
        </p:txBody>
      </p:sp>
      <p:sp>
        <p:nvSpPr>
          <p:cNvPr id="13" name="Text Placeholder 7">
            <a:extLst>
              <a:ext uri="{FF2B5EF4-FFF2-40B4-BE49-F238E27FC236}">
                <a16:creationId xmlns:a16="http://schemas.microsoft.com/office/drawing/2014/main" id="{94A923AD-E427-AE4A-B5AB-021CA50316D6}"/>
              </a:ext>
            </a:extLst>
          </p:cNvPr>
          <p:cNvSpPr>
            <a:spLocks noGrp="1"/>
          </p:cNvSpPr>
          <p:nvPr>
            <p:ph type="body" sz="quarter" idx="18" hasCustomPrompt="1"/>
          </p:nvPr>
        </p:nvSpPr>
        <p:spPr>
          <a:xfrm>
            <a:off x="8187584" y="1803862"/>
            <a:ext cx="3178175" cy="342262"/>
          </a:xfrm>
        </p:spPr>
        <p:txBody>
          <a:bodyPr>
            <a:noAutofit/>
          </a:bodyPr>
          <a:lstStyle>
            <a:lvl1pPr marL="0" indent="0">
              <a:buNone/>
              <a:defRPr sz="2000" b="1"/>
            </a:lvl1pPr>
          </a:lstStyle>
          <a:p>
            <a:pPr lvl="0"/>
            <a:r>
              <a:rPr lang="en-US" dirty="0"/>
              <a:t>HEADING</a:t>
            </a:r>
          </a:p>
        </p:txBody>
      </p:sp>
      <p:sp>
        <p:nvSpPr>
          <p:cNvPr id="14" name="background">
            <a:extLst>
              <a:ext uri="{FF2B5EF4-FFF2-40B4-BE49-F238E27FC236}">
                <a16:creationId xmlns:a16="http://schemas.microsoft.com/office/drawing/2014/main" id="{F374DE16-A779-4E26-9D05-6F8FC072576E}"/>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15" name="Picture 14">
            <a:extLst>
              <a:ext uri="{FF2B5EF4-FFF2-40B4-BE49-F238E27FC236}">
                <a16:creationId xmlns:a16="http://schemas.microsoft.com/office/drawing/2014/main" id="{F8FBDE8C-C9AF-4C25-AA42-B840D4841B7E}"/>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228920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08EE-B0EB-DC4F-B442-8AF30CE5FAF4}"/>
              </a:ext>
            </a:extLst>
          </p:cNvPr>
          <p:cNvSpPr>
            <a:spLocks noGrp="1"/>
          </p:cNvSpPr>
          <p:nvPr>
            <p:ph type="title" hasCustomPrompt="1"/>
          </p:nvPr>
        </p:nvSpPr>
        <p:spPr>
          <a:xfrm>
            <a:off x="838200" y="595863"/>
            <a:ext cx="10515600" cy="754374"/>
          </a:xfrm>
        </p:spPr>
        <p:txBody>
          <a:bodyPr/>
          <a:lstStyle/>
          <a:p>
            <a:r>
              <a:rPr lang="en-US" dirty="0"/>
              <a:t>Click to edit Title</a:t>
            </a:r>
          </a:p>
        </p:txBody>
      </p:sp>
      <p:sp>
        <p:nvSpPr>
          <p:cNvPr id="5" name="Slide Number Placeholder 4">
            <a:extLst>
              <a:ext uri="{FF2B5EF4-FFF2-40B4-BE49-F238E27FC236}">
                <a16:creationId xmlns:a16="http://schemas.microsoft.com/office/drawing/2014/main" id="{0B6CFA66-F529-814E-B87C-BFC6BF0396BA}"/>
              </a:ext>
            </a:extLst>
          </p:cNvPr>
          <p:cNvSpPr>
            <a:spLocks noGrp="1"/>
          </p:cNvSpPr>
          <p:nvPr>
            <p:ph type="sldNum" sz="quarter" idx="12"/>
          </p:nvPr>
        </p:nvSpPr>
        <p:spPr/>
        <p:txBody>
          <a:bodyPr/>
          <a:lstStyle/>
          <a:p>
            <a:fld id="{5844BA1B-2AD7-1042-9A56-DF9179839488}" type="slidenum">
              <a:rPr lang="en-US" smtClean="0"/>
              <a:t>‹#›</a:t>
            </a:fld>
            <a:endParaRPr lang="en-US"/>
          </a:p>
        </p:txBody>
      </p:sp>
      <p:sp>
        <p:nvSpPr>
          <p:cNvPr id="6" name="Picture Placeholder 5">
            <a:extLst>
              <a:ext uri="{FF2B5EF4-FFF2-40B4-BE49-F238E27FC236}">
                <a16:creationId xmlns:a16="http://schemas.microsoft.com/office/drawing/2014/main" id="{6151E92D-23FB-544B-8C59-FAC13210688A}"/>
              </a:ext>
            </a:extLst>
          </p:cNvPr>
          <p:cNvSpPr>
            <a:spLocks noGrp="1"/>
          </p:cNvSpPr>
          <p:nvPr>
            <p:ph type="pic" sz="quarter" idx="13" hasCustomPrompt="1"/>
          </p:nvPr>
        </p:nvSpPr>
        <p:spPr>
          <a:xfrm>
            <a:off x="2312586" y="194368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4" name="Picture Placeholder 5">
            <a:extLst>
              <a:ext uri="{FF2B5EF4-FFF2-40B4-BE49-F238E27FC236}">
                <a16:creationId xmlns:a16="http://schemas.microsoft.com/office/drawing/2014/main" id="{C9F49FA9-FE4F-2144-B72D-44676438EDDF}"/>
              </a:ext>
            </a:extLst>
          </p:cNvPr>
          <p:cNvSpPr>
            <a:spLocks noGrp="1"/>
          </p:cNvSpPr>
          <p:nvPr>
            <p:ph type="pic" sz="quarter" idx="14" hasCustomPrompt="1"/>
          </p:nvPr>
        </p:nvSpPr>
        <p:spPr>
          <a:xfrm>
            <a:off x="4388028" y="192641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5" name="Picture Placeholder 5">
            <a:extLst>
              <a:ext uri="{FF2B5EF4-FFF2-40B4-BE49-F238E27FC236}">
                <a16:creationId xmlns:a16="http://schemas.microsoft.com/office/drawing/2014/main" id="{13D2F6AF-3F77-BF4F-92A0-A9F5395DFDD9}"/>
              </a:ext>
            </a:extLst>
          </p:cNvPr>
          <p:cNvSpPr>
            <a:spLocks noGrp="1"/>
          </p:cNvSpPr>
          <p:nvPr>
            <p:ph type="pic" sz="quarter" idx="15" hasCustomPrompt="1"/>
          </p:nvPr>
        </p:nvSpPr>
        <p:spPr>
          <a:xfrm>
            <a:off x="6463470" y="192641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6" name="Picture Placeholder 5">
            <a:extLst>
              <a:ext uri="{FF2B5EF4-FFF2-40B4-BE49-F238E27FC236}">
                <a16:creationId xmlns:a16="http://schemas.microsoft.com/office/drawing/2014/main" id="{1EF28D0B-D514-D746-A345-5C89289B6438}"/>
              </a:ext>
            </a:extLst>
          </p:cNvPr>
          <p:cNvSpPr>
            <a:spLocks noGrp="1"/>
          </p:cNvSpPr>
          <p:nvPr>
            <p:ph type="pic" sz="quarter" idx="16" hasCustomPrompt="1"/>
          </p:nvPr>
        </p:nvSpPr>
        <p:spPr>
          <a:xfrm>
            <a:off x="8538912" y="1926415"/>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7" name="Picture Placeholder 5">
            <a:extLst>
              <a:ext uri="{FF2B5EF4-FFF2-40B4-BE49-F238E27FC236}">
                <a16:creationId xmlns:a16="http://schemas.microsoft.com/office/drawing/2014/main" id="{2E4A5F5C-D995-AD4B-9C3B-6A126F48496B}"/>
              </a:ext>
            </a:extLst>
          </p:cNvPr>
          <p:cNvSpPr>
            <a:spLocks noGrp="1"/>
          </p:cNvSpPr>
          <p:nvPr>
            <p:ph type="pic" sz="quarter" idx="17" hasCustomPrompt="1"/>
          </p:nvPr>
        </p:nvSpPr>
        <p:spPr>
          <a:xfrm>
            <a:off x="3365716" y="4092750"/>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8" name="Picture Placeholder 5">
            <a:extLst>
              <a:ext uri="{FF2B5EF4-FFF2-40B4-BE49-F238E27FC236}">
                <a16:creationId xmlns:a16="http://schemas.microsoft.com/office/drawing/2014/main" id="{D648BC7D-4E42-8C4B-B293-76F767727C9B}"/>
              </a:ext>
            </a:extLst>
          </p:cNvPr>
          <p:cNvSpPr>
            <a:spLocks noGrp="1"/>
          </p:cNvSpPr>
          <p:nvPr>
            <p:ph type="pic" sz="quarter" idx="18" hasCustomPrompt="1"/>
          </p:nvPr>
        </p:nvSpPr>
        <p:spPr>
          <a:xfrm>
            <a:off x="5441158" y="4075487"/>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19" name="Picture Placeholder 5">
            <a:extLst>
              <a:ext uri="{FF2B5EF4-FFF2-40B4-BE49-F238E27FC236}">
                <a16:creationId xmlns:a16="http://schemas.microsoft.com/office/drawing/2014/main" id="{A0A9F130-3F1D-164D-8966-A15278F6C107}"/>
              </a:ext>
            </a:extLst>
          </p:cNvPr>
          <p:cNvSpPr>
            <a:spLocks noGrp="1"/>
          </p:cNvSpPr>
          <p:nvPr>
            <p:ph type="pic" sz="quarter" idx="19" hasCustomPrompt="1"/>
          </p:nvPr>
        </p:nvSpPr>
        <p:spPr>
          <a:xfrm>
            <a:off x="7516600" y="4075486"/>
            <a:ext cx="1376730" cy="1376732"/>
          </a:xfrm>
          <a:prstGeom prst="ellipse">
            <a:avLst/>
          </a:prstGeom>
          <a:ln>
            <a:solidFill>
              <a:schemeClr val="accent6">
                <a:lumMod val="60000"/>
                <a:lumOff val="40000"/>
              </a:schemeClr>
            </a:solidFill>
            <a:prstDash val="dash"/>
          </a:ln>
        </p:spPr>
        <p:txBody>
          <a:bodyPr anchor="ctr">
            <a:normAutofit/>
          </a:bodyPr>
          <a:lstStyle>
            <a:lvl1pPr marL="0" indent="0" algn="ctr">
              <a:buNone/>
              <a:defRPr sz="1200"/>
            </a:lvl1pPr>
          </a:lstStyle>
          <a:p>
            <a:r>
              <a:rPr lang="en-US" dirty="0"/>
              <a:t>photo</a:t>
            </a:r>
          </a:p>
        </p:txBody>
      </p:sp>
      <p:sp>
        <p:nvSpPr>
          <p:cNvPr id="21" name="Text Placeholder 20">
            <a:extLst>
              <a:ext uri="{FF2B5EF4-FFF2-40B4-BE49-F238E27FC236}">
                <a16:creationId xmlns:a16="http://schemas.microsoft.com/office/drawing/2014/main" id="{F5B11387-4C77-0845-9338-E35C2E326323}"/>
              </a:ext>
            </a:extLst>
          </p:cNvPr>
          <p:cNvSpPr>
            <a:spLocks noGrp="1"/>
          </p:cNvSpPr>
          <p:nvPr>
            <p:ph type="body" sz="quarter" idx="20" hasCustomPrompt="1"/>
          </p:nvPr>
        </p:nvSpPr>
        <p:spPr>
          <a:xfrm>
            <a:off x="2031003" y="342900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7" name="Text Placeholder 6">
            <a:extLst>
              <a:ext uri="{FF2B5EF4-FFF2-40B4-BE49-F238E27FC236}">
                <a16:creationId xmlns:a16="http://schemas.microsoft.com/office/drawing/2014/main" id="{C9CA7215-843D-46AD-B5C4-90E897DBCE1F}"/>
              </a:ext>
            </a:extLst>
          </p:cNvPr>
          <p:cNvSpPr>
            <a:spLocks noGrp="1"/>
          </p:cNvSpPr>
          <p:nvPr>
            <p:ph type="body" sz="quarter" idx="27" hasCustomPrompt="1"/>
          </p:nvPr>
        </p:nvSpPr>
        <p:spPr>
          <a:xfrm>
            <a:off x="2312158" y="367471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7" name="Text Placeholder 20">
            <a:extLst>
              <a:ext uri="{FF2B5EF4-FFF2-40B4-BE49-F238E27FC236}">
                <a16:creationId xmlns:a16="http://schemas.microsoft.com/office/drawing/2014/main" id="{05FC62DA-1692-4580-91AA-C8E06A2D8CFA}"/>
              </a:ext>
            </a:extLst>
          </p:cNvPr>
          <p:cNvSpPr>
            <a:spLocks noGrp="1"/>
          </p:cNvSpPr>
          <p:nvPr>
            <p:ph type="body" sz="quarter" idx="28" hasCustomPrompt="1"/>
          </p:nvPr>
        </p:nvSpPr>
        <p:spPr>
          <a:xfrm>
            <a:off x="412329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38" name="Text Placeholder 6">
            <a:extLst>
              <a:ext uri="{FF2B5EF4-FFF2-40B4-BE49-F238E27FC236}">
                <a16:creationId xmlns:a16="http://schemas.microsoft.com/office/drawing/2014/main" id="{8063B245-9F32-4484-851A-76D37B02947D}"/>
              </a:ext>
            </a:extLst>
          </p:cNvPr>
          <p:cNvSpPr>
            <a:spLocks noGrp="1"/>
          </p:cNvSpPr>
          <p:nvPr>
            <p:ph type="body" sz="quarter" idx="29" hasCustomPrompt="1"/>
          </p:nvPr>
        </p:nvSpPr>
        <p:spPr>
          <a:xfrm>
            <a:off x="440445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39" name="Text Placeholder 20">
            <a:extLst>
              <a:ext uri="{FF2B5EF4-FFF2-40B4-BE49-F238E27FC236}">
                <a16:creationId xmlns:a16="http://schemas.microsoft.com/office/drawing/2014/main" id="{38629866-1C98-47D8-AF3F-05E66AC5CAD0}"/>
              </a:ext>
            </a:extLst>
          </p:cNvPr>
          <p:cNvSpPr>
            <a:spLocks noGrp="1"/>
          </p:cNvSpPr>
          <p:nvPr>
            <p:ph type="body" sz="quarter" idx="30" hasCustomPrompt="1"/>
          </p:nvPr>
        </p:nvSpPr>
        <p:spPr>
          <a:xfrm>
            <a:off x="6215593"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0" name="Text Placeholder 6">
            <a:extLst>
              <a:ext uri="{FF2B5EF4-FFF2-40B4-BE49-F238E27FC236}">
                <a16:creationId xmlns:a16="http://schemas.microsoft.com/office/drawing/2014/main" id="{3EC115D7-9292-47C0-8BD1-FED0D97AC8F6}"/>
              </a:ext>
            </a:extLst>
          </p:cNvPr>
          <p:cNvSpPr>
            <a:spLocks noGrp="1"/>
          </p:cNvSpPr>
          <p:nvPr>
            <p:ph type="body" sz="quarter" idx="31" hasCustomPrompt="1"/>
          </p:nvPr>
        </p:nvSpPr>
        <p:spPr>
          <a:xfrm>
            <a:off x="6496748"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1" name="Text Placeholder 20">
            <a:extLst>
              <a:ext uri="{FF2B5EF4-FFF2-40B4-BE49-F238E27FC236}">
                <a16:creationId xmlns:a16="http://schemas.microsoft.com/office/drawing/2014/main" id="{CF8A13C7-D2F0-49AD-AE28-EEA1BD1AE249}"/>
              </a:ext>
            </a:extLst>
          </p:cNvPr>
          <p:cNvSpPr>
            <a:spLocks noGrp="1"/>
          </p:cNvSpPr>
          <p:nvPr>
            <p:ph type="body" sz="quarter" idx="32" hasCustomPrompt="1"/>
          </p:nvPr>
        </p:nvSpPr>
        <p:spPr>
          <a:xfrm>
            <a:off x="8307888" y="3438258"/>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2" name="Text Placeholder 6">
            <a:extLst>
              <a:ext uri="{FF2B5EF4-FFF2-40B4-BE49-F238E27FC236}">
                <a16:creationId xmlns:a16="http://schemas.microsoft.com/office/drawing/2014/main" id="{8A054A32-D2A4-405A-A2D5-18B059E63D3A}"/>
              </a:ext>
            </a:extLst>
          </p:cNvPr>
          <p:cNvSpPr>
            <a:spLocks noGrp="1"/>
          </p:cNvSpPr>
          <p:nvPr>
            <p:ph type="body" sz="quarter" idx="33" hasCustomPrompt="1"/>
          </p:nvPr>
        </p:nvSpPr>
        <p:spPr>
          <a:xfrm>
            <a:off x="8589043" y="3683977"/>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5" name="Text Placeholder 20">
            <a:extLst>
              <a:ext uri="{FF2B5EF4-FFF2-40B4-BE49-F238E27FC236}">
                <a16:creationId xmlns:a16="http://schemas.microsoft.com/office/drawing/2014/main" id="{B8001808-8709-4FCA-A80D-D2154D91C8AC}"/>
              </a:ext>
            </a:extLst>
          </p:cNvPr>
          <p:cNvSpPr>
            <a:spLocks noGrp="1"/>
          </p:cNvSpPr>
          <p:nvPr>
            <p:ph type="body" sz="quarter" idx="36" hasCustomPrompt="1"/>
          </p:nvPr>
        </p:nvSpPr>
        <p:spPr>
          <a:xfrm>
            <a:off x="308566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6" name="Text Placeholder 6">
            <a:extLst>
              <a:ext uri="{FF2B5EF4-FFF2-40B4-BE49-F238E27FC236}">
                <a16:creationId xmlns:a16="http://schemas.microsoft.com/office/drawing/2014/main" id="{93DF7B78-BBFC-4DBE-AED5-306440EC0A4A}"/>
              </a:ext>
            </a:extLst>
          </p:cNvPr>
          <p:cNvSpPr>
            <a:spLocks noGrp="1"/>
          </p:cNvSpPr>
          <p:nvPr>
            <p:ph type="body" sz="quarter" idx="37" hasCustomPrompt="1"/>
          </p:nvPr>
        </p:nvSpPr>
        <p:spPr>
          <a:xfrm>
            <a:off x="336681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7" name="Text Placeholder 20">
            <a:extLst>
              <a:ext uri="{FF2B5EF4-FFF2-40B4-BE49-F238E27FC236}">
                <a16:creationId xmlns:a16="http://schemas.microsoft.com/office/drawing/2014/main" id="{963EB4FC-582C-4CE9-A21B-5850E13B8D60}"/>
              </a:ext>
            </a:extLst>
          </p:cNvPr>
          <p:cNvSpPr>
            <a:spLocks noGrp="1"/>
          </p:cNvSpPr>
          <p:nvPr>
            <p:ph type="body" sz="quarter" idx="38" hasCustomPrompt="1"/>
          </p:nvPr>
        </p:nvSpPr>
        <p:spPr>
          <a:xfrm>
            <a:off x="5177957"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48" name="Text Placeholder 6">
            <a:extLst>
              <a:ext uri="{FF2B5EF4-FFF2-40B4-BE49-F238E27FC236}">
                <a16:creationId xmlns:a16="http://schemas.microsoft.com/office/drawing/2014/main" id="{14C3E1FE-75D6-4705-A6EE-C950E6EBB6D7}"/>
              </a:ext>
            </a:extLst>
          </p:cNvPr>
          <p:cNvSpPr>
            <a:spLocks noGrp="1"/>
          </p:cNvSpPr>
          <p:nvPr>
            <p:ph type="body" sz="quarter" idx="39" hasCustomPrompt="1"/>
          </p:nvPr>
        </p:nvSpPr>
        <p:spPr>
          <a:xfrm>
            <a:off x="5459112"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49" name="Text Placeholder 20">
            <a:extLst>
              <a:ext uri="{FF2B5EF4-FFF2-40B4-BE49-F238E27FC236}">
                <a16:creationId xmlns:a16="http://schemas.microsoft.com/office/drawing/2014/main" id="{B85CB861-17D4-4864-889B-9B0DCFD6B301}"/>
              </a:ext>
            </a:extLst>
          </p:cNvPr>
          <p:cNvSpPr>
            <a:spLocks noGrp="1"/>
          </p:cNvSpPr>
          <p:nvPr>
            <p:ph type="body" sz="quarter" idx="40" hasCustomPrompt="1"/>
          </p:nvPr>
        </p:nvSpPr>
        <p:spPr>
          <a:xfrm>
            <a:off x="7270252" y="5509160"/>
            <a:ext cx="1939895" cy="228600"/>
          </a:xfrm>
        </p:spPr>
        <p:txBody>
          <a:bodyPr>
            <a:noAutofit/>
          </a:bodyPr>
          <a:lstStyle>
            <a:lvl1pPr marL="0" indent="0" algn="ctr">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Name</a:t>
            </a:r>
          </a:p>
        </p:txBody>
      </p:sp>
      <p:sp>
        <p:nvSpPr>
          <p:cNvPr id="50" name="Text Placeholder 6">
            <a:extLst>
              <a:ext uri="{FF2B5EF4-FFF2-40B4-BE49-F238E27FC236}">
                <a16:creationId xmlns:a16="http://schemas.microsoft.com/office/drawing/2014/main" id="{3294DA18-A568-44FA-9B5C-CE1C283E2F29}"/>
              </a:ext>
            </a:extLst>
          </p:cNvPr>
          <p:cNvSpPr>
            <a:spLocks noGrp="1"/>
          </p:cNvSpPr>
          <p:nvPr>
            <p:ph type="body" sz="quarter" idx="41" hasCustomPrompt="1"/>
          </p:nvPr>
        </p:nvSpPr>
        <p:spPr>
          <a:xfrm>
            <a:off x="7551407" y="5754879"/>
            <a:ext cx="1377950" cy="193675"/>
          </a:xfrm>
        </p:spPr>
        <p:txBody>
          <a:bodyPr>
            <a:noAutofit/>
          </a:bodyPr>
          <a:lstStyle>
            <a:lvl1pPr marL="0" indent="0" algn="ctr">
              <a:spcBef>
                <a:spcPts val="0"/>
              </a:spcBef>
              <a:spcAft>
                <a:spcPts val="0"/>
              </a:spcAft>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dirty="0"/>
              <a:t>Affiliation</a:t>
            </a:r>
          </a:p>
        </p:txBody>
      </p:sp>
      <p:sp>
        <p:nvSpPr>
          <p:cNvPr id="52" name="background">
            <a:extLst>
              <a:ext uri="{FF2B5EF4-FFF2-40B4-BE49-F238E27FC236}">
                <a16:creationId xmlns:a16="http://schemas.microsoft.com/office/drawing/2014/main" id="{30211B6A-644B-44D8-BBB5-D209F1549680}"/>
              </a:ext>
            </a:extLst>
          </p:cNvPr>
          <p:cNvSpPr/>
          <p:nvPr userDrawn="1"/>
        </p:nvSpPr>
        <p:spPr>
          <a:xfrm>
            <a:off x="0" y="0"/>
            <a:ext cx="12192000" cy="290557"/>
          </a:xfrm>
          <a:prstGeom prst="rect">
            <a:avLst/>
          </a:prstGeom>
          <a:gradFill>
            <a:gsLst>
              <a:gs pos="0">
                <a:srgbClr val="13608B"/>
              </a:gs>
              <a:gs pos="100000">
                <a:srgbClr val="0FC1C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bg1"/>
              </a:solidFill>
            </a:endParaRPr>
          </a:p>
        </p:txBody>
      </p:sp>
      <p:pic>
        <p:nvPicPr>
          <p:cNvPr id="26" name="Picture 25">
            <a:extLst>
              <a:ext uri="{FF2B5EF4-FFF2-40B4-BE49-F238E27FC236}">
                <a16:creationId xmlns:a16="http://schemas.microsoft.com/office/drawing/2014/main" id="{A9B23DBE-AA19-44F0-8387-8B7B7E713DD5}"/>
              </a:ext>
            </a:extLst>
          </p:cNvPr>
          <p:cNvPicPr>
            <a:picLocks noChangeAspect="1"/>
          </p:cNvPicPr>
          <p:nvPr userDrawn="1"/>
        </p:nvPicPr>
        <p:blipFill>
          <a:blip r:embed="rId2"/>
          <a:srcRect/>
          <a:stretch/>
        </p:blipFill>
        <p:spPr>
          <a:xfrm>
            <a:off x="366711" y="6268644"/>
            <a:ext cx="1742905" cy="405676"/>
          </a:xfrm>
          <a:prstGeom prst="rect">
            <a:avLst/>
          </a:prstGeom>
        </p:spPr>
      </p:pic>
    </p:spTree>
    <p:extLst>
      <p:ext uri="{BB962C8B-B14F-4D97-AF65-F5344CB8AC3E}">
        <p14:creationId xmlns:p14="http://schemas.microsoft.com/office/powerpoint/2010/main" val="18557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70203294"/>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68" r:id="rId3"/>
    <p:sldLayoutId id="2147483661" r:id="rId4"/>
    <p:sldLayoutId id="2147483650" r:id="rId5"/>
    <p:sldLayoutId id="2147483652" r:id="rId6"/>
    <p:sldLayoutId id="2147483654" r:id="rId7"/>
    <p:sldLayoutId id="2147483664" r:id="rId8"/>
    <p:sldLayoutId id="2147483666" r:id="rId9"/>
    <p:sldLayoutId id="2147483667" r:id="rId10"/>
    <p:sldLayoutId id="2147483655" r:id="rId11"/>
    <p:sldLayoutId id="2147483665"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number">
            <a:extLst>
              <a:ext uri="{FF2B5EF4-FFF2-40B4-BE49-F238E27FC236}">
                <a16:creationId xmlns:a16="http://schemas.microsoft.com/office/drawing/2014/main" id="{191EF7B9-D4E4-A748-91AC-3F2FC125B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50">
                <a:solidFill>
                  <a:schemeClr val="accent4">
                    <a:lumMod val="50000"/>
                  </a:schemeClr>
                </a:solidFill>
              </a:defRPr>
            </a:lvl1pPr>
          </a:lstStyle>
          <a:p>
            <a:fld id="{5844BA1B-2AD7-1042-9A56-DF9179839488}" type="slidenum">
              <a:rPr lang="en-US" smtClean="0"/>
              <a:pPr/>
              <a:t>‹#›</a:t>
            </a:fld>
            <a:endParaRPr lang="en-US"/>
          </a:p>
        </p:txBody>
      </p:sp>
      <p:sp>
        <p:nvSpPr>
          <p:cNvPr id="3" name="content">
            <a:extLst>
              <a:ext uri="{FF2B5EF4-FFF2-40B4-BE49-F238E27FC236}">
                <a16:creationId xmlns:a16="http://schemas.microsoft.com/office/drawing/2014/main" id="{EAA810C0-BF07-3C47-9DB5-6AD0852D6E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1F5F4B9D-8649-1B43-A62F-858C08C92F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58808687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ctr"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www.hvtn.org/visp/index.html"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tn.org/en/participants/visp-hiv-testing/provider-information.html"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9BC0BF-04A5-0A4F-AC66-478B970A83BE}"/>
              </a:ext>
            </a:extLst>
          </p:cNvPr>
          <p:cNvSpPr>
            <a:spLocks noGrp="1"/>
          </p:cNvSpPr>
          <p:nvPr>
            <p:ph type="body" sz="quarter" idx="15"/>
          </p:nvPr>
        </p:nvSpPr>
        <p:spPr>
          <a:xfrm>
            <a:off x="3589578" y="5458495"/>
            <a:ext cx="5012844" cy="668337"/>
          </a:xfrm>
        </p:spPr>
        <p:txBody>
          <a:bodyPr>
            <a:normAutofit/>
          </a:bodyPr>
          <a:lstStyle/>
          <a:p>
            <a:pPr algn="ctr"/>
            <a:r>
              <a:rPr lang="en-US" dirty="0"/>
              <a:t>The HIV Vaccine Trials Network is supported through a cooperative agreement with the National Institute of Allergy and Infectious Diseases</a:t>
            </a:r>
          </a:p>
        </p:txBody>
      </p:sp>
      <p:sp>
        <p:nvSpPr>
          <p:cNvPr id="3" name="Title 2">
            <a:extLst>
              <a:ext uri="{FF2B5EF4-FFF2-40B4-BE49-F238E27FC236}">
                <a16:creationId xmlns:a16="http://schemas.microsoft.com/office/drawing/2014/main" id="{0CA6254C-3F34-1A46-90A3-ADDC95F4585B}"/>
              </a:ext>
            </a:extLst>
          </p:cNvPr>
          <p:cNvSpPr>
            <a:spLocks noGrp="1"/>
          </p:cNvSpPr>
          <p:nvPr>
            <p:ph type="title"/>
          </p:nvPr>
        </p:nvSpPr>
        <p:spPr/>
        <p:txBody>
          <a:bodyPr/>
          <a:lstStyle/>
          <a:p>
            <a:r>
              <a:rPr lang="en-US" dirty="0"/>
              <a:t>An Introduction to VISP:</a:t>
            </a:r>
            <a:br>
              <a:rPr lang="en-US" dirty="0"/>
            </a:br>
            <a:r>
              <a:rPr lang="en-US" dirty="0"/>
              <a:t>Vaccine Induced </a:t>
            </a:r>
            <a:r>
              <a:rPr lang="en-US" dirty="0" err="1"/>
              <a:t>Sero</a:t>
            </a:r>
            <a:r>
              <a:rPr lang="en-US" dirty="0"/>
              <a:t>-Positivity</a:t>
            </a:r>
          </a:p>
        </p:txBody>
      </p:sp>
      <p:sp>
        <p:nvSpPr>
          <p:cNvPr id="4" name="Text Placeholder 3">
            <a:extLst>
              <a:ext uri="{FF2B5EF4-FFF2-40B4-BE49-F238E27FC236}">
                <a16:creationId xmlns:a16="http://schemas.microsoft.com/office/drawing/2014/main" id="{1E6BEEAB-8695-A640-B06A-7786F8C7AB21}"/>
              </a:ext>
            </a:extLst>
          </p:cNvPr>
          <p:cNvSpPr>
            <a:spLocks noGrp="1"/>
          </p:cNvSpPr>
          <p:nvPr>
            <p:ph type="body" sz="quarter" idx="14"/>
          </p:nvPr>
        </p:nvSpPr>
        <p:spPr>
          <a:xfrm>
            <a:off x="582200" y="4465949"/>
            <a:ext cx="10985500" cy="703263"/>
          </a:xfrm>
        </p:spPr>
        <p:txBody>
          <a:bodyPr/>
          <a:lstStyle/>
          <a:p>
            <a:r>
              <a:rPr lang="en-US" dirty="0"/>
              <a:t>What is it and why does it matter?</a:t>
            </a:r>
          </a:p>
        </p:txBody>
      </p:sp>
    </p:spTree>
    <p:extLst>
      <p:ext uri="{BB962C8B-B14F-4D97-AF65-F5344CB8AC3E}">
        <p14:creationId xmlns:p14="http://schemas.microsoft.com/office/powerpoint/2010/main" val="1188205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wn Arrow Callout 20">
            <a:extLst>
              <a:ext uri="{FF2B5EF4-FFF2-40B4-BE49-F238E27FC236}">
                <a16:creationId xmlns:a16="http://schemas.microsoft.com/office/drawing/2014/main" id="{78A991A7-3407-4EC3-9FB2-5593ECB9EC37}"/>
              </a:ext>
            </a:extLst>
          </p:cNvPr>
          <p:cNvSpPr/>
          <p:nvPr/>
        </p:nvSpPr>
        <p:spPr>
          <a:xfrm>
            <a:off x="8839201" y="2816100"/>
            <a:ext cx="1752600" cy="2114684"/>
          </a:xfrm>
          <a:prstGeom prst="downArrowCallout">
            <a:avLst>
              <a:gd name="adj1" fmla="val 25000"/>
              <a:gd name="adj2" fmla="val 25000"/>
              <a:gd name="adj3" fmla="val 25000"/>
              <a:gd name="adj4" fmla="val 68629"/>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lt1"/>
              </a:solidFill>
            </a:endParaRPr>
          </a:p>
        </p:txBody>
      </p:sp>
      <p:sp>
        <p:nvSpPr>
          <p:cNvPr id="52" name="TextBox 15">
            <a:extLst>
              <a:ext uri="{FF2B5EF4-FFF2-40B4-BE49-F238E27FC236}">
                <a16:creationId xmlns:a16="http://schemas.microsoft.com/office/drawing/2014/main" id="{29BA611F-A3FC-4A02-8830-2874076C705B}"/>
              </a:ext>
            </a:extLst>
          </p:cNvPr>
          <p:cNvSpPr txBox="1">
            <a:spLocks noChangeArrowheads="1"/>
          </p:cNvSpPr>
          <p:nvPr/>
        </p:nvSpPr>
        <p:spPr bwMode="auto">
          <a:xfrm>
            <a:off x="8908855" y="3367564"/>
            <a:ext cx="1911546" cy="738664"/>
          </a:xfrm>
          <a:prstGeom prst="rect">
            <a:avLst/>
          </a:prstGeom>
          <a:noFill/>
        </p:spPr>
        <p:txBody>
          <a:bodyPr wrap="square" rtlCol="0">
            <a:spAutoFit/>
          </a:bodyPr>
          <a:lstStyle>
            <a:defPPr>
              <a:defRPr lang="bg-BG"/>
            </a:defPPr>
            <a:lvl1pPr algn="ctr">
              <a:defRPr>
                <a:solidFill>
                  <a:srgbClr val="F2F0E6"/>
                </a:solidFill>
                <a:latin typeface="+mj-lt"/>
              </a:defRPr>
            </a:lvl1pPr>
          </a:lstStyle>
          <a:p>
            <a:pPr algn="l"/>
            <a:r>
              <a:rPr lang="en-US" sz="1400">
                <a:solidFill>
                  <a:srgbClr val="266378"/>
                </a:solidFill>
                <a:latin typeface="+mn-lt"/>
              </a:rPr>
              <a:t>HIV-1 NAT </a:t>
            </a:r>
            <a:r>
              <a:rPr lang="en-US" sz="1400">
                <a:solidFill>
                  <a:srgbClr val="266378"/>
                </a:solidFill>
              </a:rPr>
              <a:t>positive</a:t>
            </a:r>
          </a:p>
          <a:p>
            <a:pPr algn="l"/>
            <a:r>
              <a:rPr lang="en-US" sz="1400">
                <a:solidFill>
                  <a:srgbClr val="266378"/>
                </a:solidFill>
                <a:latin typeface="+mn-lt"/>
              </a:rPr>
              <a:t>and WB </a:t>
            </a:r>
            <a:r>
              <a:rPr lang="en-US" sz="1400">
                <a:solidFill>
                  <a:srgbClr val="266378"/>
                </a:solidFill>
              </a:rPr>
              <a:t>consistent </a:t>
            </a:r>
            <a:r>
              <a:rPr lang="en-US" sz="1400">
                <a:solidFill>
                  <a:srgbClr val="266378"/>
                </a:solidFill>
                <a:latin typeface="+mn-lt"/>
              </a:rPr>
              <a:t>with HIV infection</a:t>
            </a:r>
          </a:p>
        </p:txBody>
      </p:sp>
      <p:sp>
        <p:nvSpPr>
          <p:cNvPr id="53" name="Plus 22">
            <a:extLst>
              <a:ext uri="{FF2B5EF4-FFF2-40B4-BE49-F238E27FC236}">
                <a16:creationId xmlns:a16="http://schemas.microsoft.com/office/drawing/2014/main" id="{E76B36C5-B5A1-4C63-8F8A-C49BB2D18FA8}"/>
              </a:ext>
            </a:extLst>
          </p:cNvPr>
          <p:cNvSpPr/>
          <p:nvPr/>
        </p:nvSpPr>
        <p:spPr>
          <a:xfrm>
            <a:off x="9220201" y="2868324"/>
            <a:ext cx="501592" cy="501592"/>
          </a:xfrm>
          <a:prstGeom prst="mathPlus">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4" name="TextBox 53">
            <a:extLst>
              <a:ext uri="{FF2B5EF4-FFF2-40B4-BE49-F238E27FC236}">
                <a16:creationId xmlns:a16="http://schemas.microsoft.com/office/drawing/2014/main" id="{5206F3B9-2D09-4BAB-8E8A-368A490F249C}"/>
              </a:ext>
            </a:extLst>
          </p:cNvPr>
          <p:cNvSpPr txBox="1"/>
          <p:nvPr/>
        </p:nvSpPr>
        <p:spPr>
          <a:xfrm>
            <a:off x="8521251" y="5043964"/>
            <a:ext cx="2451550" cy="1130611"/>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ormAutofit fontScale="92500" lnSpcReduction="20000"/>
          </a:bodyPr>
          <a:lstStyle/>
          <a:p>
            <a:pPr algn="ctr">
              <a:spcAft>
                <a:spcPts val="1200"/>
              </a:spcAft>
            </a:pPr>
            <a:r>
              <a:rPr lang="en-US" sz="2000">
                <a:solidFill>
                  <a:srgbClr val="DC3B0F"/>
                </a:solidFill>
                <a:latin typeface="Franklin Gothic Medium" panose="020B0603020102020204" pitchFamily="34" charset="0"/>
              </a:rPr>
              <a:t>RESULTS =</a:t>
            </a:r>
            <a:r>
              <a:rPr lang="en-US" sz="1200">
                <a:solidFill>
                  <a:srgbClr val="DC3B0F"/>
                </a:solidFill>
              </a:rPr>
              <a:t> </a:t>
            </a:r>
          </a:p>
          <a:p>
            <a:pPr marL="284163" indent="-115888">
              <a:lnSpc>
                <a:spcPct val="120000"/>
              </a:lnSpc>
              <a:buFont typeface="Arial" panose="020B0604020202020204" pitchFamily="34" charset="0"/>
              <a:buChar char="•"/>
            </a:pPr>
            <a:r>
              <a:rPr lang="en-US" sz="1400">
                <a:solidFill>
                  <a:srgbClr val="DC3B0F"/>
                </a:solidFill>
              </a:rPr>
              <a:t>Re-draw blood from participant and confirm HIV infection</a:t>
            </a:r>
          </a:p>
        </p:txBody>
      </p:sp>
      <p:sp>
        <p:nvSpPr>
          <p:cNvPr id="55" name="Right Arrow 34">
            <a:extLst>
              <a:ext uri="{FF2B5EF4-FFF2-40B4-BE49-F238E27FC236}">
                <a16:creationId xmlns:a16="http://schemas.microsoft.com/office/drawing/2014/main" id="{32C838F8-097E-424E-9590-9210F0D996A1}"/>
              </a:ext>
            </a:extLst>
          </p:cNvPr>
          <p:cNvSpPr/>
          <p:nvPr/>
        </p:nvSpPr>
        <p:spPr>
          <a:xfrm>
            <a:off x="8162609" y="3215164"/>
            <a:ext cx="752792" cy="1135779"/>
          </a:xfrm>
          <a:prstGeom prst="rightArrow">
            <a:avLst>
              <a:gd name="adj1" fmla="val 50000"/>
              <a:gd name="adj2" fmla="val 66443"/>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lt1"/>
              </a:solidFill>
            </a:endParaRPr>
          </a:p>
        </p:txBody>
      </p:sp>
      <p:sp>
        <p:nvSpPr>
          <p:cNvPr id="56" name="Teardrop 55">
            <a:extLst>
              <a:ext uri="{FF2B5EF4-FFF2-40B4-BE49-F238E27FC236}">
                <a16:creationId xmlns:a16="http://schemas.microsoft.com/office/drawing/2014/main" id="{EA2B9488-BB20-46E9-A8D1-ACC7A8A52D9A}"/>
              </a:ext>
            </a:extLst>
          </p:cNvPr>
          <p:cNvSpPr/>
          <p:nvPr/>
        </p:nvSpPr>
        <p:spPr>
          <a:xfrm rot="18900000">
            <a:off x="6831082" y="3077882"/>
            <a:ext cx="1502499" cy="1502505"/>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7" name="TextBox 21">
            <a:extLst>
              <a:ext uri="{FF2B5EF4-FFF2-40B4-BE49-F238E27FC236}">
                <a16:creationId xmlns:a16="http://schemas.microsoft.com/office/drawing/2014/main" id="{1FDA1FF3-5BFE-4B94-AEBC-7987B5DEAF49}"/>
              </a:ext>
            </a:extLst>
          </p:cNvPr>
          <p:cNvSpPr txBox="1">
            <a:spLocks noChangeArrowheads="1"/>
          </p:cNvSpPr>
          <p:nvPr/>
        </p:nvSpPr>
        <p:spPr bwMode="auto">
          <a:xfrm flipH="1">
            <a:off x="6747527" y="3418410"/>
            <a:ext cx="1658325" cy="738664"/>
          </a:xfrm>
          <a:prstGeom prst="rect">
            <a:avLst/>
          </a:prstGeom>
          <a:noFill/>
          <a:ln w="9525">
            <a:noFill/>
            <a:miter lim="800000"/>
            <a:headEnd/>
            <a:tailEnd/>
          </a:ln>
        </p:spPr>
        <p:txBody>
          <a:bodyPr wrap="square">
            <a:spAutoFit/>
          </a:bodyPr>
          <a:lstStyle/>
          <a:p>
            <a:pPr algn="ctr"/>
            <a:r>
              <a:rPr lang="en-US" sz="1400">
                <a:solidFill>
                  <a:srgbClr val="F2F0E6"/>
                </a:solidFill>
                <a:latin typeface="+mn-lt"/>
              </a:rPr>
              <a:t>Western blot and HIV-1 nucleic</a:t>
            </a:r>
          </a:p>
          <a:p>
            <a:pPr algn="ctr"/>
            <a:r>
              <a:rPr lang="en-US" sz="1400">
                <a:solidFill>
                  <a:srgbClr val="F2F0E6"/>
                </a:solidFill>
                <a:latin typeface="+mn-lt"/>
              </a:rPr>
              <a:t>acid testing (NAT)</a:t>
            </a:r>
          </a:p>
        </p:txBody>
      </p:sp>
      <p:sp>
        <p:nvSpPr>
          <p:cNvPr id="58" name="TextBox 57">
            <a:extLst>
              <a:ext uri="{FF2B5EF4-FFF2-40B4-BE49-F238E27FC236}">
                <a16:creationId xmlns:a16="http://schemas.microsoft.com/office/drawing/2014/main" id="{1FDA247B-8130-4931-BE0E-61457A0FACF3}"/>
              </a:ext>
            </a:extLst>
          </p:cNvPr>
          <p:cNvSpPr txBox="1"/>
          <p:nvPr/>
        </p:nvSpPr>
        <p:spPr>
          <a:xfrm>
            <a:off x="1905001" y="4517485"/>
            <a:ext cx="1905000" cy="646331"/>
          </a:xfrm>
          <a:prstGeom prst="rect">
            <a:avLst/>
          </a:prstGeom>
          <a:noFill/>
        </p:spPr>
        <p:txBody>
          <a:bodyPr wrap="square" rtlCol="0">
            <a:spAutoFit/>
          </a:bodyPr>
          <a:lstStyle/>
          <a:p>
            <a:pPr algn="ctr"/>
            <a:r>
              <a:rPr lang="en-US">
                <a:latin typeface="+mn-lt"/>
              </a:rPr>
              <a:t>Participant’s blood sample</a:t>
            </a:r>
          </a:p>
        </p:txBody>
      </p:sp>
      <p:sp>
        <p:nvSpPr>
          <p:cNvPr id="59" name="Right Arrow Callout 38">
            <a:extLst>
              <a:ext uri="{FF2B5EF4-FFF2-40B4-BE49-F238E27FC236}">
                <a16:creationId xmlns:a16="http://schemas.microsoft.com/office/drawing/2014/main" id="{86D2BCE5-8D11-4585-A95D-BBBB684A4D83}"/>
              </a:ext>
            </a:extLst>
          </p:cNvPr>
          <p:cNvSpPr/>
          <p:nvPr/>
        </p:nvSpPr>
        <p:spPr>
          <a:xfrm>
            <a:off x="3872302" y="1614964"/>
            <a:ext cx="3120681" cy="4343400"/>
          </a:xfrm>
          <a:prstGeom prst="rightArrowCallout">
            <a:avLst>
              <a:gd name="adj1" fmla="val 23040"/>
              <a:gd name="adj2" fmla="val 17582"/>
              <a:gd name="adj3" fmla="val 15349"/>
              <a:gd name="adj4" fmla="val 55046"/>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B27AAF91-26D9-42A5-B9B7-A861767322BF}"/>
              </a:ext>
            </a:extLst>
          </p:cNvPr>
          <p:cNvGrpSpPr/>
          <p:nvPr/>
        </p:nvGrpSpPr>
        <p:grpSpPr>
          <a:xfrm>
            <a:off x="4183316" y="1950059"/>
            <a:ext cx="1226885" cy="1106614"/>
            <a:chOff x="738493" y="2194869"/>
            <a:chExt cx="1386971" cy="1251007"/>
          </a:xfrm>
        </p:grpSpPr>
        <p:sp>
          <p:nvSpPr>
            <p:cNvPr id="61" name="Teardrop 60">
              <a:extLst>
                <a:ext uri="{FF2B5EF4-FFF2-40B4-BE49-F238E27FC236}">
                  <a16:creationId xmlns:a16="http://schemas.microsoft.com/office/drawing/2014/main" id="{76650ADC-CF22-4B35-B3F6-699A7CC69C81}"/>
                </a:ext>
              </a:extLst>
            </p:cNvPr>
            <p:cNvSpPr/>
            <p:nvPr/>
          </p:nvSpPr>
          <p:spPr>
            <a:xfrm rot="18900000">
              <a:off x="816988" y="2194869"/>
              <a:ext cx="1251005"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2" name="TextBox 21">
              <a:extLst>
                <a:ext uri="{FF2B5EF4-FFF2-40B4-BE49-F238E27FC236}">
                  <a16:creationId xmlns:a16="http://schemas.microsoft.com/office/drawing/2014/main" id="{69F568C2-BA15-4772-B981-29EE7A9F1010}"/>
                </a:ext>
              </a:extLst>
            </p:cNvPr>
            <p:cNvSpPr txBox="1">
              <a:spLocks noChangeArrowheads="1"/>
            </p:cNvSpPr>
            <p:nvPr/>
          </p:nvSpPr>
          <p:spPr bwMode="auto">
            <a:xfrm flipH="1">
              <a:off x="738493" y="2327701"/>
              <a:ext cx="1386971" cy="830997"/>
            </a:xfrm>
            <a:prstGeom prst="rect">
              <a:avLst/>
            </a:prstGeom>
            <a:noFill/>
            <a:ln w="9525">
              <a:noFill/>
              <a:miter lim="800000"/>
              <a:headEnd/>
              <a:tailEnd/>
            </a:ln>
          </p:spPr>
          <p:txBody>
            <a:bodyPr>
              <a:spAutoFit/>
            </a:bodyPr>
            <a:lstStyle/>
            <a:p>
              <a:pPr algn="ctr"/>
              <a:r>
                <a:rPr lang="en-US" sz="1400">
                  <a:solidFill>
                    <a:srgbClr val="F2F0E6"/>
                  </a:solidFill>
                  <a:latin typeface="+mn-lt"/>
                </a:rPr>
                <a:t>Abbott HIV-</a:t>
              </a:r>
            </a:p>
            <a:p>
              <a:pPr algn="ctr"/>
              <a:r>
                <a:rPr lang="en-US" sz="1400">
                  <a:solidFill>
                    <a:srgbClr val="F2F0E6"/>
                  </a:solidFill>
                  <a:latin typeface="+mn-lt"/>
                </a:rPr>
                <a:t>½ Ag/Ab</a:t>
              </a:r>
            </a:p>
            <a:p>
              <a:pPr algn="ctr"/>
              <a:r>
                <a:rPr lang="en-US" sz="1400">
                  <a:solidFill>
                    <a:srgbClr val="F2F0E6"/>
                  </a:solidFill>
                  <a:latin typeface="+mn-lt"/>
                </a:rPr>
                <a:t>combo, CMIA</a:t>
              </a:r>
            </a:p>
          </p:txBody>
        </p:sp>
      </p:grpSp>
      <p:grpSp>
        <p:nvGrpSpPr>
          <p:cNvPr id="63" name="Group 62">
            <a:extLst>
              <a:ext uri="{FF2B5EF4-FFF2-40B4-BE49-F238E27FC236}">
                <a16:creationId xmlns:a16="http://schemas.microsoft.com/office/drawing/2014/main" id="{DAA60B35-9677-4D89-BC8A-EAE38B051544}"/>
              </a:ext>
            </a:extLst>
          </p:cNvPr>
          <p:cNvGrpSpPr/>
          <p:nvPr/>
        </p:nvGrpSpPr>
        <p:grpSpPr>
          <a:xfrm>
            <a:off x="4175951" y="3364515"/>
            <a:ext cx="1226886" cy="1106614"/>
            <a:chOff x="730179" y="2194869"/>
            <a:chExt cx="1386972" cy="1251007"/>
          </a:xfrm>
        </p:grpSpPr>
        <p:sp>
          <p:nvSpPr>
            <p:cNvPr id="64" name="Teardrop 63">
              <a:extLst>
                <a:ext uri="{FF2B5EF4-FFF2-40B4-BE49-F238E27FC236}">
                  <a16:creationId xmlns:a16="http://schemas.microsoft.com/office/drawing/2014/main" id="{B7A95AF5-A0A2-4CB2-AA8D-62D9E200555D}"/>
                </a:ext>
              </a:extLst>
            </p:cNvPr>
            <p:cNvSpPr/>
            <p:nvPr/>
          </p:nvSpPr>
          <p:spPr>
            <a:xfrm rot="18900000">
              <a:off x="816987" y="2194869"/>
              <a:ext cx="1251002"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5" name="TextBox 21">
              <a:extLst>
                <a:ext uri="{FF2B5EF4-FFF2-40B4-BE49-F238E27FC236}">
                  <a16:creationId xmlns:a16="http://schemas.microsoft.com/office/drawing/2014/main" id="{29E7F9EE-1BF3-4213-8DC6-62A4A09A1E54}"/>
                </a:ext>
              </a:extLst>
            </p:cNvPr>
            <p:cNvSpPr txBox="1">
              <a:spLocks noChangeArrowheads="1"/>
            </p:cNvSpPr>
            <p:nvPr/>
          </p:nvSpPr>
          <p:spPr bwMode="auto">
            <a:xfrm flipH="1">
              <a:off x="730179" y="2398989"/>
              <a:ext cx="1386972"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BioRad</a:t>
              </a:r>
              <a:r>
                <a:rPr lang="en-US" sz="1400">
                  <a:solidFill>
                    <a:srgbClr val="F2F0E6"/>
                  </a:solidFill>
                  <a:latin typeface="+mn-lt"/>
                </a:rPr>
                <a:t> HIV</a:t>
              </a:r>
            </a:p>
            <a:p>
              <a:pPr algn="ctr"/>
              <a:r>
                <a:rPr lang="en-US" sz="1400">
                  <a:solidFill>
                    <a:srgbClr val="F2F0E6"/>
                  </a:solidFill>
                  <a:latin typeface="+mn-lt"/>
                </a:rPr>
                <a:t>combo</a:t>
              </a:r>
            </a:p>
            <a:p>
              <a:pPr algn="ctr"/>
              <a:r>
                <a:rPr lang="en-US" sz="1400">
                  <a:solidFill>
                    <a:srgbClr val="F2F0E6"/>
                  </a:solidFill>
                  <a:latin typeface="+mn-lt"/>
                </a:rPr>
                <a:t>Ag/Ab, EIA</a:t>
              </a:r>
            </a:p>
          </p:txBody>
        </p:sp>
      </p:grpSp>
      <p:grpSp>
        <p:nvGrpSpPr>
          <p:cNvPr id="66" name="Group 65">
            <a:extLst>
              <a:ext uri="{FF2B5EF4-FFF2-40B4-BE49-F238E27FC236}">
                <a16:creationId xmlns:a16="http://schemas.microsoft.com/office/drawing/2014/main" id="{2D61C45C-5306-413A-88C5-FB7E1EA96CB7}"/>
              </a:ext>
            </a:extLst>
          </p:cNvPr>
          <p:cNvGrpSpPr/>
          <p:nvPr/>
        </p:nvGrpSpPr>
        <p:grpSpPr>
          <a:xfrm>
            <a:off x="4183306" y="4778971"/>
            <a:ext cx="1226883" cy="1106614"/>
            <a:chOff x="738493" y="2194869"/>
            <a:chExt cx="1386970" cy="1251007"/>
          </a:xfrm>
        </p:grpSpPr>
        <p:sp>
          <p:nvSpPr>
            <p:cNvPr id="67" name="Teardrop 66">
              <a:extLst>
                <a:ext uri="{FF2B5EF4-FFF2-40B4-BE49-F238E27FC236}">
                  <a16:creationId xmlns:a16="http://schemas.microsoft.com/office/drawing/2014/main" id="{5B0C1B50-9383-41D9-B9E2-3469902730BC}"/>
                </a:ext>
              </a:extLst>
            </p:cNvPr>
            <p:cNvSpPr/>
            <p:nvPr/>
          </p:nvSpPr>
          <p:spPr>
            <a:xfrm rot="18900000">
              <a:off x="816987" y="2194869"/>
              <a:ext cx="1251006"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5613B552-062B-4641-8FA5-E384C66FB6CA}"/>
                </a:ext>
              </a:extLst>
            </p:cNvPr>
            <p:cNvSpPr txBox="1">
              <a:spLocks noChangeArrowheads="1"/>
            </p:cNvSpPr>
            <p:nvPr/>
          </p:nvSpPr>
          <p:spPr bwMode="auto">
            <a:xfrm flipH="1">
              <a:off x="738493" y="2363345"/>
              <a:ext cx="1386970"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MultiSpot</a:t>
              </a:r>
              <a:endParaRPr lang="en-US" sz="1400">
                <a:solidFill>
                  <a:srgbClr val="F2F0E6"/>
                </a:solidFill>
                <a:latin typeface="+mn-lt"/>
              </a:endParaRPr>
            </a:p>
            <a:p>
              <a:pPr algn="ctr"/>
              <a:r>
                <a:rPr lang="en-US" sz="1400">
                  <a:solidFill>
                    <a:srgbClr val="F2F0E6"/>
                  </a:solidFill>
                  <a:latin typeface="+mn-lt"/>
                </a:rPr>
                <a:t>HIV-1/2,</a:t>
              </a:r>
            </a:p>
            <a:p>
              <a:pPr algn="ctr"/>
              <a:r>
                <a:rPr lang="en-US" sz="1400">
                  <a:solidFill>
                    <a:srgbClr val="F2F0E6"/>
                  </a:solidFill>
                  <a:latin typeface="+mn-lt"/>
                </a:rPr>
                <a:t>Rapid</a:t>
              </a:r>
            </a:p>
          </p:txBody>
        </p:sp>
      </p:grpSp>
      <p:sp>
        <p:nvSpPr>
          <p:cNvPr id="69" name="TextBox 68">
            <a:extLst>
              <a:ext uri="{FF2B5EF4-FFF2-40B4-BE49-F238E27FC236}">
                <a16:creationId xmlns:a16="http://schemas.microsoft.com/office/drawing/2014/main" id="{2BD0A357-BF6A-4A8F-A87E-DB7DF8F0F907}"/>
              </a:ext>
            </a:extLst>
          </p:cNvPr>
          <p:cNvSpPr txBox="1"/>
          <p:nvPr/>
        </p:nvSpPr>
        <p:spPr>
          <a:xfrm>
            <a:off x="5120212" y="3468589"/>
            <a:ext cx="2042589" cy="584775"/>
          </a:xfrm>
          <a:prstGeom prst="rect">
            <a:avLst/>
          </a:prstGeom>
          <a:noFill/>
        </p:spPr>
        <p:txBody>
          <a:bodyPr wrap="square" rtlCol="0">
            <a:spAutoFit/>
          </a:bodyPr>
          <a:lstStyle/>
          <a:p>
            <a:pPr algn="ctr"/>
            <a:r>
              <a:rPr lang="en-US" sz="1600">
                <a:solidFill>
                  <a:srgbClr val="F2F0E6"/>
                </a:solidFill>
                <a:latin typeface="+mj-lt"/>
              </a:rPr>
              <a:t>1 or more</a:t>
            </a:r>
          </a:p>
          <a:p>
            <a:pPr algn="ctr"/>
            <a:r>
              <a:rPr lang="en-US" sz="1600">
                <a:solidFill>
                  <a:srgbClr val="F2F0E6"/>
                </a:solidFill>
                <a:latin typeface="+mj-lt"/>
              </a:rPr>
              <a:t>reactive tests</a:t>
            </a:r>
          </a:p>
        </p:txBody>
      </p:sp>
      <p:pic>
        <p:nvPicPr>
          <p:cNvPr id="70" name="Picture 69">
            <a:extLst>
              <a:ext uri="{FF2B5EF4-FFF2-40B4-BE49-F238E27FC236}">
                <a16:creationId xmlns:a16="http://schemas.microsoft.com/office/drawing/2014/main" id="{95966D62-999B-4A73-B43B-702F8EF42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2532785"/>
            <a:ext cx="371825" cy="1877412"/>
          </a:xfrm>
          <a:prstGeom prst="rect">
            <a:avLst/>
          </a:prstGeom>
        </p:spPr>
      </p:pic>
      <p:sp>
        <p:nvSpPr>
          <p:cNvPr id="71" name="TextBox 70">
            <a:extLst>
              <a:ext uri="{FF2B5EF4-FFF2-40B4-BE49-F238E27FC236}">
                <a16:creationId xmlns:a16="http://schemas.microsoft.com/office/drawing/2014/main" id="{DC07E88F-9D94-4663-A17E-1DC56F219659}"/>
              </a:ext>
            </a:extLst>
          </p:cNvPr>
          <p:cNvSpPr txBox="1"/>
          <p:nvPr/>
        </p:nvSpPr>
        <p:spPr>
          <a:xfrm rot="16200000">
            <a:off x="2796541" y="3524904"/>
            <a:ext cx="2456321" cy="276999"/>
          </a:xfrm>
          <a:prstGeom prst="rect">
            <a:avLst/>
          </a:prstGeom>
          <a:noFill/>
        </p:spPr>
        <p:txBody>
          <a:bodyPr wrap="square" rtlCol="0">
            <a:spAutoFit/>
          </a:bodyPr>
          <a:lstStyle/>
          <a:p>
            <a:pPr algn="ctr"/>
            <a:r>
              <a:rPr lang="en-US" sz="1200">
                <a:solidFill>
                  <a:srgbClr val="F2F0E6"/>
                </a:solidFill>
                <a:latin typeface="+mn-lt"/>
              </a:rPr>
              <a:t>Examples of antibody tests:</a:t>
            </a:r>
          </a:p>
        </p:txBody>
      </p:sp>
      <p:sp>
        <p:nvSpPr>
          <p:cNvPr id="72" name="TextBox 71">
            <a:extLst>
              <a:ext uri="{FF2B5EF4-FFF2-40B4-BE49-F238E27FC236}">
                <a16:creationId xmlns:a16="http://schemas.microsoft.com/office/drawing/2014/main" id="{5D6E3016-5FFA-4379-ABB9-1828FBC09725}"/>
              </a:ext>
            </a:extLst>
          </p:cNvPr>
          <p:cNvSpPr txBox="1"/>
          <p:nvPr/>
        </p:nvSpPr>
        <p:spPr>
          <a:xfrm>
            <a:off x="9645593" y="2681764"/>
            <a:ext cx="457200" cy="685800"/>
          </a:xfrm>
          <a:prstGeom prst="rect">
            <a:avLst/>
          </a:prstGeom>
        </p:spPr>
        <p:txBody>
          <a:bodyPr vert="horz" wrap="square" lIns="91440" tIns="45720" rIns="91440" bIns="45720" rtlCol="0">
            <a:noAutofit/>
          </a:bodyPr>
          <a:lstStyle/>
          <a:p>
            <a:r>
              <a:rPr lang="en-US" sz="4800">
                <a:solidFill>
                  <a:schemeClr val="accent4"/>
                </a:solidFill>
                <a:latin typeface="Franklin Gothic Heavy" panose="020B0903020102020204" pitchFamily="34" charset="0"/>
              </a:rPr>
              <a:t>?</a:t>
            </a:r>
          </a:p>
        </p:txBody>
      </p:sp>
      <p:pic>
        <p:nvPicPr>
          <p:cNvPr id="73" name="Picture 72">
            <a:extLst>
              <a:ext uri="{FF2B5EF4-FFF2-40B4-BE49-F238E27FC236}">
                <a16:creationId xmlns:a16="http://schemas.microsoft.com/office/drawing/2014/main" id="{DB751A3D-DB22-4B13-9B6C-290ECEE835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2018" y="4840650"/>
            <a:ext cx="2966231" cy="1574914"/>
          </a:xfrm>
          <a:prstGeom prst="rect">
            <a:avLst/>
          </a:prstGeom>
        </p:spPr>
      </p:pic>
      <p:sp>
        <p:nvSpPr>
          <p:cNvPr id="74" name="Title 1">
            <a:extLst>
              <a:ext uri="{FF2B5EF4-FFF2-40B4-BE49-F238E27FC236}">
                <a16:creationId xmlns:a16="http://schemas.microsoft.com/office/drawing/2014/main" id="{8FF4CC04-4201-4A30-9E13-BC31FE842631}"/>
              </a:ext>
            </a:extLst>
          </p:cNvPr>
          <p:cNvSpPr>
            <a:spLocks noGrp="1"/>
          </p:cNvSpPr>
          <p:nvPr>
            <p:ph type="title"/>
          </p:nvPr>
        </p:nvSpPr>
        <p:spPr>
          <a:xfrm>
            <a:off x="1981200" y="84965"/>
            <a:ext cx="8229600" cy="1143000"/>
          </a:xfrm>
        </p:spPr>
        <p:txBody>
          <a:bodyPr/>
          <a:lstStyle/>
          <a:p>
            <a:r>
              <a:rPr lang="en-US" sz="4000" dirty="0"/>
              <a:t>Example 3:</a:t>
            </a:r>
            <a:br>
              <a:rPr lang="en-US" sz="4000" dirty="0"/>
            </a:br>
            <a:r>
              <a:rPr lang="en-US" sz="2400" dirty="0">
                <a:latin typeface="+mj-lt"/>
              </a:rPr>
              <a:t>1 or more reactive tests and…</a:t>
            </a:r>
          </a:p>
        </p:txBody>
      </p:sp>
    </p:spTree>
    <p:extLst>
      <p:ext uri="{BB962C8B-B14F-4D97-AF65-F5344CB8AC3E}">
        <p14:creationId xmlns:p14="http://schemas.microsoft.com/office/powerpoint/2010/main" val="400888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B452C12-A096-4F99-8FCF-980327D1EBA4}"/>
              </a:ext>
            </a:extLst>
          </p:cNvPr>
          <p:cNvPicPr>
            <a:picLocks noChangeAspect="1"/>
          </p:cNvPicPr>
          <p:nvPr/>
        </p:nvPicPr>
        <p:blipFill rotWithShape="1">
          <a:blip r:embed="rId2">
            <a:extLst>
              <a:ext uri="{28A0092B-C50C-407E-A947-70E740481C1C}">
                <a14:useLocalDpi xmlns:a14="http://schemas.microsoft.com/office/drawing/2010/main" val="0"/>
              </a:ext>
            </a:extLst>
          </a:blip>
          <a:srcRect l="735" t="46" b="7009"/>
          <a:stretch/>
        </p:blipFill>
        <p:spPr>
          <a:xfrm>
            <a:off x="0" y="0"/>
            <a:ext cx="12192000" cy="6164494"/>
          </a:xfrm>
          <a:prstGeom prst="rect">
            <a:avLst/>
          </a:prstGeom>
        </p:spPr>
      </p:pic>
      <p:pic>
        <p:nvPicPr>
          <p:cNvPr id="2" name="Picture 2" descr="Text&#10;&#10;Description automatically generated">
            <a:extLst>
              <a:ext uri="{FF2B5EF4-FFF2-40B4-BE49-F238E27FC236}">
                <a16:creationId xmlns:a16="http://schemas.microsoft.com/office/drawing/2014/main" id="{B124E303-A28B-9408-5E8D-BCF416E6FD2C}"/>
              </a:ext>
            </a:extLst>
          </p:cNvPr>
          <p:cNvPicPr>
            <a:picLocks noChangeAspect="1"/>
          </p:cNvPicPr>
          <p:nvPr/>
        </p:nvPicPr>
        <p:blipFill>
          <a:blip r:embed="rId3"/>
          <a:stretch>
            <a:fillRect/>
          </a:stretch>
        </p:blipFill>
        <p:spPr>
          <a:xfrm>
            <a:off x="4810991" y="1004802"/>
            <a:ext cx="4509654" cy="2077489"/>
          </a:xfrm>
          <a:prstGeom prst="rect">
            <a:avLst/>
          </a:prstGeom>
        </p:spPr>
      </p:pic>
    </p:spTree>
    <p:extLst>
      <p:ext uri="{BB962C8B-B14F-4D97-AF65-F5344CB8AC3E}">
        <p14:creationId xmlns:p14="http://schemas.microsoft.com/office/powerpoint/2010/main" val="2826246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7A4987C-B3E4-4186-AB01-3C8E467489D9}"/>
              </a:ext>
            </a:extLst>
          </p:cNvPr>
          <p:cNvSpPr>
            <a:spLocks noGrp="1"/>
          </p:cNvSpPr>
          <p:nvPr>
            <p:ph idx="1"/>
          </p:nvPr>
        </p:nvSpPr>
        <p:spPr>
          <a:xfrm>
            <a:off x="1524000" y="1295400"/>
            <a:ext cx="8001000" cy="4267200"/>
          </a:xfrm>
        </p:spPr>
        <p:txBody>
          <a:bodyPr>
            <a:normAutofit fontScale="92500"/>
          </a:bodyPr>
          <a:lstStyle/>
          <a:p>
            <a:r>
              <a:rPr lang="en-US" sz="3200" dirty="0"/>
              <a:t>At the site: </a:t>
            </a:r>
          </a:p>
          <a:p>
            <a:pPr lvl="1"/>
            <a:r>
              <a:rPr lang="en-US" sz="2400" dirty="0"/>
              <a:t>offering accurate testing </a:t>
            </a:r>
          </a:p>
          <a:p>
            <a:pPr lvl="1"/>
            <a:r>
              <a:rPr lang="en-US" sz="2400" dirty="0"/>
              <a:t>reminding participants to “opt out” of testing in the community </a:t>
            </a:r>
          </a:p>
          <a:p>
            <a:pPr lvl="1"/>
            <a:r>
              <a:rPr lang="en-US" sz="2400" dirty="0"/>
              <a:t>helping participants explain VISP to partners, family and friends, and testing centers or other medical providers</a:t>
            </a:r>
          </a:p>
          <a:p>
            <a:r>
              <a:rPr lang="en-US" sz="3200" dirty="0"/>
              <a:t>In the community: </a:t>
            </a:r>
          </a:p>
          <a:p>
            <a:pPr lvl="1"/>
            <a:r>
              <a:rPr lang="en-US" sz="2400" dirty="0"/>
              <a:t>Outreach and awareness to medical providers, health facilities and testing centers</a:t>
            </a:r>
          </a:p>
          <a:p>
            <a:pPr lvl="1"/>
            <a:endParaRPr lang="en-US" sz="2400" dirty="0"/>
          </a:p>
          <a:p>
            <a:pPr lvl="1">
              <a:buNone/>
            </a:pPr>
            <a:endParaRPr lang="en-US" sz="2400" dirty="0"/>
          </a:p>
        </p:txBody>
      </p:sp>
      <p:sp>
        <p:nvSpPr>
          <p:cNvPr id="3" name="Title 3">
            <a:extLst>
              <a:ext uri="{FF2B5EF4-FFF2-40B4-BE49-F238E27FC236}">
                <a16:creationId xmlns:a16="http://schemas.microsoft.com/office/drawing/2014/main" id="{1A1228EA-B32F-4240-BB14-EE117E464607}"/>
              </a:ext>
            </a:extLst>
          </p:cNvPr>
          <p:cNvSpPr>
            <a:spLocks noGrp="1"/>
          </p:cNvSpPr>
          <p:nvPr>
            <p:ph type="title"/>
          </p:nvPr>
        </p:nvSpPr>
        <p:spPr>
          <a:xfrm>
            <a:off x="1524000" y="304800"/>
            <a:ext cx="9144000" cy="838200"/>
          </a:xfrm>
        </p:spPr>
        <p:txBody>
          <a:bodyPr/>
          <a:lstStyle/>
          <a:p>
            <a:r>
              <a:rPr lang="en-US" sz="4000" dirty="0"/>
              <a:t>How can we support participants?</a:t>
            </a:r>
          </a:p>
        </p:txBody>
      </p:sp>
    </p:spTree>
    <p:extLst>
      <p:ext uri="{BB962C8B-B14F-4D97-AF65-F5344CB8AC3E}">
        <p14:creationId xmlns:p14="http://schemas.microsoft.com/office/powerpoint/2010/main" val="7695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676F-F7A7-44F4-8698-DDFB359D908E}"/>
              </a:ext>
            </a:extLst>
          </p:cNvPr>
          <p:cNvSpPr>
            <a:spLocks noGrp="1"/>
          </p:cNvSpPr>
          <p:nvPr>
            <p:ph type="title"/>
          </p:nvPr>
        </p:nvSpPr>
        <p:spPr>
          <a:xfrm>
            <a:off x="1714500" y="152400"/>
            <a:ext cx="8763000" cy="1143000"/>
          </a:xfrm>
        </p:spPr>
        <p:txBody>
          <a:bodyPr>
            <a:normAutofit fontScale="90000"/>
          </a:bodyPr>
          <a:lstStyle/>
          <a:p>
            <a:r>
              <a:rPr lang="en-US" sz="4000" dirty="0"/>
              <a:t>Brochures for participants about VISP</a:t>
            </a:r>
          </a:p>
        </p:txBody>
      </p:sp>
      <p:pic>
        <p:nvPicPr>
          <p:cNvPr id="3" name="Content Placeholder 6">
            <a:extLst>
              <a:ext uri="{FF2B5EF4-FFF2-40B4-BE49-F238E27FC236}">
                <a16:creationId xmlns:a16="http://schemas.microsoft.com/office/drawing/2014/main" id="{AA354F20-C85B-45FF-A936-DFC627F7A39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14500" y="1295400"/>
            <a:ext cx="5029200" cy="3886200"/>
          </a:xfrm>
          <a:prstGeom prst="rect">
            <a:avLst/>
          </a:prstGeom>
          <a:ln w="3175">
            <a:solidFill>
              <a:schemeClr val="tx1"/>
            </a:solidFill>
          </a:ln>
          <a:effectLst>
            <a:outerShdw blurRad="50800" dist="38100" dir="8100000" algn="tr" rotWithShape="0">
              <a:prstClr val="black">
                <a:alpha val="40000"/>
              </a:prstClr>
            </a:outerShdw>
          </a:effectLst>
        </p:spPr>
      </p:pic>
      <p:pic>
        <p:nvPicPr>
          <p:cNvPr id="4" name="Picture 3">
            <a:extLst>
              <a:ext uri="{FF2B5EF4-FFF2-40B4-BE49-F238E27FC236}">
                <a16:creationId xmlns:a16="http://schemas.microsoft.com/office/drawing/2014/main" id="{6F7A6A06-3866-4E3D-B925-B1359F4B15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9258" y="3733800"/>
            <a:ext cx="4988642" cy="2068461"/>
          </a:xfrm>
          <a:prstGeom prst="rect">
            <a:avLst/>
          </a:prstGeom>
          <a:ln w="3175">
            <a:solidFill>
              <a:schemeClr val="tx1"/>
            </a:solid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F991ECA0-B501-47FD-B822-4E8EB19311DB}"/>
              </a:ext>
            </a:extLst>
          </p:cNvPr>
          <p:cNvSpPr txBox="1"/>
          <p:nvPr/>
        </p:nvSpPr>
        <p:spPr>
          <a:xfrm>
            <a:off x="7962900" y="1295400"/>
            <a:ext cx="2057400" cy="2590800"/>
          </a:xfrm>
          <a:prstGeom prst="rect">
            <a:avLst/>
          </a:prstGeom>
        </p:spPr>
        <p:txBody>
          <a:bodyPr vert="horz" wrap="square" lIns="91440" tIns="45720" rIns="91440" bIns="45720" rtlCol="0">
            <a:normAutofit/>
          </a:bodyPr>
          <a:lstStyle/>
          <a:p>
            <a:endParaRPr lang="en-US" sz="1600">
              <a:solidFill>
                <a:schemeClr val="bg2"/>
              </a:solidFill>
            </a:endParaRPr>
          </a:p>
        </p:txBody>
      </p:sp>
    </p:spTree>
    <p:extLst>
      <p:ext uri="{BB962C8B-B14F-4D97-AF65-F5344CB8AC3E}">
        <p14:creationId xmlns:p14="http://schemas.microsoft.com/office/powerpoint/2010/main" val="66311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6240015-E11A-4055-AF8C-C41DA0ABB371}"/>
              </a:ext>
            </a:extLst>
          </p:cNvPr>
          <p:cNvSpPr>
            <a:spLocks noGrp="1"/>
          </p:cNvSpPr>
          <p:nvPr>
            <p:ph type="title"/>
          </p:nvPr>
        </p:nvSpPr>
        <p:spPr>
          <a:xfrm>
            <a:off x="1714500" y="152400"/>
            <a:ext cx="8763000" cy="1143000"/>
          </a:xfrm>
        </p:spPr>
        <p:txBody>
          <a:bodyPr>
            <a:normAutofit/>
          </a:bodyPr>
          <a:lstStyle/>
          <a:p>
            <a:r>
              <a:rPr lang="en-US" sz="4000" dirty="0"/>
              <a:t>Handouts for providers about VISP</a:t>
            </a:r>
          </a:p>
        </p:txBody>
      </p:sp>
      <p:grpSp>
        <p:nvGrpSpPr>
          <p:cNvPr id="8" name="Group 7">
            <a:extLst>
              <a:ext uri="{FF2B5EF4-FFF2-40B4-BE49-F238E27FC236}">
                <a16:creationId xmlns:a16="http://schemas.microsoft.com/office/drawing/2014/main" id="{488E11F4-D708-4331-8228-DEA4E848AECD}"/>
              </a:ext>
            </a:extLst>
          </p:cNvPr>
          <p:cNvGrpSpPr/>
          <p:nvPr/>
        </p:nvGrpSpPr>
        <p:grpSpPr>
          <a:xfrm>
            <a:off x="4355017" y="1447800"/>
            <a:ext cx="3481965" cy="4797590"/>
            <a:chOff x="1676400" y="1374610"/>
            <a:chExt cx="3481965" cy="4797590"/>
          </a:xfrm>
        </p:grpSpPr>
        <p:pic>
          <p:nvPicPr>
            <p:cNvPr id="9" name="Picture 8">
              <a:extLst>
                <a:ext uri="{FF2B5EF4-FFF2-40B4-BE49-F238E27FC236}">
                  <a16:creationId xmlns:a16="http://schemas.microsoft.com/office/drawing/2014/main" id="{909C5710-3634-4B6D-B27E-84EA8D68E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374610"/>
              <a:ext cx="3177165" cy="4492790"/>
            </a:xfrm>
            <a:prstGeom prst="rect">
              <a:avLst/>
            </a:prstGeom>
            <a:ln w="3175">
              <a:solidFill>
                <a:schemeClr val="tx1"/>
              </a:solidFill>
            </a:ln>
          </p:spPr>
        </p:pic>
        <p:pic>
          <p:nvPicPr>
            <p:cNvPr id="10" name="Picture 9">
              <a:extLst>
                <a:ext uri="{FF2B5EF4-FFF2-40B4-BE49-F238E27FC236}">
                  <a16:creationId xmlns:a16="http://schemas.microsoft.com/office/drawing/2014/main" id="{CF919ED1-D861-41AA-9077-C2CDC588ED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527010"/>
              <a:ext cx="3177165" cy="4492790"/>
            </a:xfrm>
            <a:prstGeom prst="rect">
              <a:avLst/>
            </a:prstGeom>
            <a:ln w="3175">
              <a:solidFill>
                <a:schemeClr val="tx1"/>
              </a:solidFill>
            </a:ln>
          </p:spPr>
        </p:pic>
        <p:pic>
          <p:nvPicPr>
            <p:cNvPr id="11" name="Picture 10">
              <a:extLst>
                <a:ext uri="{FF2B5EF4-FFF2-40B4-BE49-F238E27FC236}">
                  <a16:creationId xmlns:a16="http://schemas.microsoft.com/office/drawing/2014/main" id="{6AEF4CE5-14CB-4617-860C-CDF414D6C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1679410"/>
              <a:ext cx="3177165" cy="4492790"/>
            </a:xfrm>
            <a:prstGeom prst="rect">
              <a:avLst/>
            </a:prstGeom>
            <a:ln w="3175">
              <a:solidFill>
                <a:schemeClr val="tx1"/>
              </a:solidFill>
            </a:ln>
          </p:spPr>
        </p:pic>
      </p:grpSp>
    </p:spTree>
    <p:extLst>
      <p:ext uri="{BB962C8B-B14F-4D97-AF65-F5344CB8AC3E}">
        <p14:creationId xmlns:p14="http://schemas.microsoft.com/office/powerpoint/2010/main" val="47572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AB55-8080-4639-9737-1B8CE261AD9E}"/>
              </a:ext>
            </a:extLst>
          </p:cNvPr>
          <p:cNvSpPr>
            <a:spLocks noGrp="1"/>
          </p:cNvSpPr>
          <p:nvPr>
            <p:ph type="title"/>
          </p:nvPr>
        </p:nvSpPr>
        <p:spPr>
          <a:xfrm>
            <a:off x="1752600" y="223035"/>
            <a:ext cx="8686800" cy="1143000"/>
          </a:xfrm>
        </p:spPr>
        <p:txBody>
          <a:bodyPr>
            <a:normAutofit fontScale="90000"/>
          </a:bodyPr>
          <a:lstStyle/>
          <a:p>
            <a:r>
              <a:rPr lang="en-US" sz="4000" dirty="0"/>
              <a:t>Internet resources for participants</a:t>
            </a:r>
            <a:br>
              <a:rPr lang="en-US" dirty="0"/>
            </a:br>
            <a:r>
              <a:rPr lang="en-US" sz="2800" dirty="0">
                <a:hlinkClick r:id="rId3"/>
              </a:rPr>
              <a:t>http://www.hvtn.org/visp/</a:t>
            </a:r>
            <a:br>
              <a:rPr lang="en-US" sz="4000" dirty="0"/>
            </a:br>
            <a:endParaRPr lang="en-US" dirty="0"/>
          </a:p>
        </p:txBody>
      </p:sp>
      <p:sp>
        <p:nvSpPr>
          <p:cNvPr id="3" name="Right Arrow 9">
            <a:extLst>
              <a:ext uri="{FF2B5EF4-FFF2-40B4-BE49-F238E27FC236}">
                <a16:creationId xmlns:a16="http://schemas.microsoft.com/office/drawing/2014/main" id="{1DB04042-CFBF-4547-B9D0-085C2E7E4310}"/>
              </a:ext>
            </a:extLst>
          </p:cNvPr>
          <p:cNvSpPr/>
          <p:nvPr/>
        </p:nvSpPr>
        <p:spPr>
          <a:xfrm rot="10800000">
            <a:off x="8732673" y="3232935"/>
            <a:ext cx="1066800" cy="26570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7FD4B992-7826-473D-91F5-2705216160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172" t="22768" r="31552" b="10491"/>
          <a:stretch/>
        </p:blipFill>
        <p:spPr bwMode="auto">
          <a:xfrm>
            <a:off x="3764127" y="1632735"/>
            <a:ext cx="466374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33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4B42B-50CB-470E-A3C6-9B5897F7DDC3}"/>
              </a:ext>
            </a:extLst>
          </p:cNvPr>
          <p:cNvSpPr>
            <a:spLocks noGrp="1"/>
          </p:cNvSpPr>
          <p:nvPr>
            <p:ph type="title"/>
          </p:nvPr>
        </p:nvSpPr>
        <p:spPr>
          <a:xfrm>
            <a:off x="1409700" y="248292"/>
            <a:ext cx="9372600" cy="1143000"/>
          </a:xfrm>
        </p:spPr>
        <p:txBody>
          <a:bodyPr>
            <a:normAutofit fontScale="90000"/>
          </a:bodyPr>
          <a:lstStyle/>
          <a:p>
            <a:r>
              <a:rPr lang="en-US" sz="4000" dirty="0">
                <a:latin typeface="Franklin Gothic Demi"/>
              </a:rPr>
              <a:t>Internet resources for Health Providers </a:t>
            </a:r>
            <a:r>
              <a:rPr lang="en-US" sz="1800" dirty="0">
                <a:latin typeface="Franklin Gothic Demi"/>
                <a:hlinkClick r:id="rId3"/>
              </a:rPr>
              <a:t>https://www.hvtn.org/en/participants/visp-hiv-testing/provider-information.html</a:t>
            </a:r>
            <a:br>
              <a:rPr lang="en-US" sz="3200" dirty="0"/>
            </a:br>
            <a:endParaRPr lang="en-US" dirty="0"/>
          </a:p>
        </p:txBody>
      </p:sp>
      <p:sp>
        <p:nvSpPr>
          <p:cNvPr id="3" name="Right Arrow 7">
            <a:extLst>
              <a:ext uri="{FF2B5EF4-FFF2-40B4-BE49-F238E27FC236}">
                <a16:creationId xmlns:a16="http://schemas.microsoft.com/office/drawing/2014/main" id="{42EE3FA5-086E-4DB5-91D9-349170D7C784}"/>
              </a:ext>
            </a:extLst>
          </p:cNvPr>
          <p:cNvSpPr/>
          <p:nvPr/>
        </p:nvSpPr>
        <p:spPr>
          <a:xfrm rot="10800000">
            <a:off x="8183366" y="3087095"/>
            <a:ext cx="1066800" cy="265705"/>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C342C73-24EA-4DC0-8EBF-47E150DE04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79" t="22135" r="31479" b="10156"/>
          <a:stretch/>
        </p:blipFill>
        <p:spPr bwMode="auto">
          <a:xfrm>
            <a:off x="3664852" y="1371600"/>
            <a:ext cx="4448907"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272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B9C1FBA-1DCA-4832-BBCA-CE9D5E858AA3}"/>
              </a:ext>
            </a:extLst>
          </p:cNvPr>
          <p:cNvSpPr>
            <a:spLocks noGrp="1"/>
          </p:cNvSpPr>
          <p:nvPr>
            <p:ph idx="1"/>
          </p:nvPr>
        </p:nvSpPr>
        <p:spPr>
          <a:xfrm>
            <a:off x="1714500" y="1688387"/>
            <a:ext cx="8229600" cy="4525963"/>
          </a:xfrm>
        </p:spPr>
        <p:txBody>
          <a:bodyPr/>
          <a:lstStyle/>
          <a:p>
            <a:r>
              <a:rPr lang="en-US" dirty="0"/>
              <a:t>Through HVTN Core: </a:t>
            </a:r>
          </a:p>
          <a:p>
            <a:pPr lvl="1"/>
            <a:r>
              <a:rPr lang="en-US" dirty="0"/>
              <a:t>VISP Testing Service/Registry</a:t>
            </a:r>
          </a:p>
          <a:p>
            <a:pPr lvl="1"/>
            <a:r>
              <a:rPr lang="en-US" dirty="0"/>
              <a:t>Materials to distribute, webpages </a:t>
            </a:r>
          </a:p>
          <a:p>
            <a:pPr lvl="1"/>
            <a:r>
              <a:rPr lang="en-US" dirty="0"/>
              <a:t>Other resources ????</a:t>
            </a:r>
          </a:p>
          <a:p>
            <a:endParaRPr lang="en-US" dirty="0"/>
          </a:p>
        </p:txBody>
      </p:sp>
      <p:sp>
        <p:nvSpPr>
          <p:cNvPr id="4" name="Title 1">
            <a:extLst>
              <a:ext uri="{FF2B5EF4-FFF2-40B4-BE49-F238E27FC236}">
                <a16:creationId xmlns:a16="http://schemas.microsoft.com/office/drawing/2014/main" id="{FB232839-7B57-4C4E-8CA2-3E68AF658371}"/>
              </a:ext>
            </a:extLst>
          </p:cNvPr>
          <p:cNvSpPr>
            <a:spLocks noGrp="1"/>
          </p:cNvSpPr>
          <p:nvPr>
            <p:ph type="title"/>
          </p:nvPr>
        </p:nvSpPr>
        <p:spPr>
          <a:xfrm>
            <a:off x="1714500" y="160962"/>
            <a:ext cx="8763000" cy="1143000"/>
          </a:xfrm>
        </p:spPr>
        <p:txBody>
          <a:bodyPr>
            <a:normAutofit/>
          </a:bodyPr>
          <a:lstStyle/>
          <a:p>
            <a:r>
              <a:rPr lang="en-US" sz="4000" dirty="0"/>
              <a:t>How can we support participants?</a:t>
            </a:r>
          </a:p>
        </p:txBody>
      </p:sp>
    </p:spTree>
    <p:extLst>
      <p:ext uri="{BB962C8B-B14F-4D97-AF65-F5344CB8AC3E}">
        <p14:creationId xmlns:p14="http://schemas.microsoft.com/office/powerpoint/2010/main" val="3869142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2A766-53EB-4383-A85C-63B1E2A7E099}"/>
              </a:ext>
            </a:extLst>
          </p:cNvPr>
          <p:cNvSpPr>
            <a:spLocks noGrp="1"/>
          </p:cNvSpPr>
          <p:nvPr>
            <p:ph idx="1"/>
          </p:nvPr>
        </p:nvSpPr>
        <p:spPr>
          <a:xfrm>
            <a:off x="1714500" y="1659277"/>
            <a:ext cx="8001000" cy="4267200"/>
          </a:xfrm>
        </p:spPr>
        <p:txBody>
          <a:bodyPr>
            <a:normAutofit fontScale="92500" lnSpcReduction="10000"/>
          </a:bodyPr>
          <a:lstStyle/>
          <a:p>
            <a:r>
              <a:rPr lang="en-US" sz="2600" b="1" dirty="0">
                <a:solidFill>
                  <a:schemeClr val="accent1"/>
                </a:solidFill>
              </a:rPr>
              <a:t>Free HIV testing </a:t>
            </a:r>
            <a:r>
              <a:rPr lang="en-US" sz="2600" dirty="0"/>
              <a:t>for current and former HIV vaccine trial participants who no longer have access to their site (e.g. site has closed, or participant has moved away from the site)</a:t>
            </a:r>
          </a:p>
          <a:p>
            <a:r>
              <a:rPr lang="en-US" sz="2600" b="1" dirty="0">
                <a:solidFill>
                  <a:schemeClr val="accent1"/>
                </a:solidFill>
              </a:rPr>
              <a:t>Mitigation of social harms </a:t>
            </a:r>
            <a:r>
              <a:rPr lang="en-US" sz="2600" dirty="0"/>
              <a:t>(e.g. providing letters to health care and insurance providers verifying HIV and/or VISP status)</a:t>
            </a:r>
          </a:p>
          <a:p>
            <a:r>
              <a:rPr lang="en-US" sz="2600" dirty="0"/>
              <a:t>Pre- and post-test </a:t>
            </a:r>
            <a:r>
              <a:rPr lang="en-US" sz="2600" b="1" dirty="0">
                <a:solidFill>
                  <a:schemeClr val="accent1"/>
                </a:solidFill>
              </a:rPr>
              <a:t>counseling</a:t>
            </a:r>
          </a:p>
          <a:p>
            <a:r>
              <a:rPr lang="en-US" sz="2600" b="1" dirty="0">
                <a:solidFill>
                  <a:schemeClr val="accent1"/>
                </a:solidFill>
              </a:rPr>
              <a:t>Provision of resources and referrals </a:t>
            </a:r>
            <a:r>
              <a:rPr lang="en-US" sz="2600" dirty="0"/>
              <a:t>related to VISP and/or HIV to participants as needed</a:t>
            </a:r>
          </a:p>
          <a:p>
            <a:endParaRPr lang="en-US" dirty="0"/>
          </a:p>
        </p:txBody>
      </p:sp>
      <p:sp>
        <p:nvSpPr>
          <p:cNvPr id="6" name="Title 1">
            <a:extLst>
              <a:ext uri="{FF2B5EF4-FFF2-40B4-BE49-F238E27FC236}">
                <a16:creationId xmlns:a16="http://schemas.microsoft.com/office/drawing/2014/main" id="{92DF2BD7-0637-4CD7-A5E3-D09C13CB39DD}"/>
              </a:ext>
            </a:extLst>
          </p:cNvPr>
          <p:cNvSpPr txBox="1">
            <a:spLocks/>
          </p:cNvSpPr>
          <p:nvPr/>
        </p:nvSpPr>
        <p:spPr>
          <a:xfrm>
            <a:off x="1714500" y="160962"/>
            <a:ext cx="87630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000" dirty="0"/>
              <a:t>The VISP Testing Service provides:</a:t>
            </a:r>
          </a:p>
        </p:txBody>
      </p:sp>
    </p:spTree>
    <p:extLst>
      <p:ext uri="{BB962C8B-B14F-4D97-AF65-F5344CB8AC3E}">
        <p14:creationId xmlns:p14="http://schemas.microsoft.com/office/powerpoint/2010/main" val="984007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D700662-242A-410A-830C-66881383D1F6}"/>
              </a:ext>
            </a:extLst>
          </p:cNvPr>
          <p:cNvSpPr>
            <a:spLocks noGrp="1"/>
          </p:cNvSpPr>
          <p:nvPr>
            <p:ph type="title"/>
          </p:nvPr>
        </p:nvSpPr>
        <p:spPr>
          <a:xfrm>
            <a:off x="1981200" y="107193"/>
            <a:ext cx="8229600" cy="1143000"/>
          </a:xfrm>
        </p:spPr>
        <p:txBody>
          <a:bodyPr>
            <a:normAutofit/>
          </a:bodyPr>
          <a:lstStyle/>
          <a:p>
            <a:r>
              <a:rPr lang="en-US" dirty="0"/>
              <a:t>Testing Service so far…</a:t>
            </a:r>
            <a:endParaRPr lang="en-US" sz="2700" dirty="0"/>
          </a:p>
        </p:txBody>
      </p:sp>
      <p:sp>
        <p:nvSpPr>
          <p:cNvPr id="3" name="Content Placeholder 9">
            <a:extLst>
              <a:ext uri="{FF2B5EF4-FFF2-40B4-BE49-F238E27FC236}">
                <a16:creationId xmlns:a16="http://schemas.microsoft.com/office/drawing/2014/main" id="{0A620B35-615D-4C01-A67D-72F96F6B058F}"/>
              </a:ext>
            </a:extLst>
          </p:cNvPr>
          <p:cNvSpPr txBox="1">
            <a:spLocks/>
          </p:cNvSpPr>
          <p:nvPr/>
        </p:nvSpPr>
        <p:spPr>
          <a:xfrm>
            <a:off x="7467600" y="1880513"/>
            <a:ext cx="3352800" cy="38100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sz="2000" dirty="0"/>
              <a:t>Testing Service transferred to the HVTN from the US Division of AIDS, August 4, 2010. </a:t>
            </a:r>
          </a:p>
          <a:p>
            <a:pPr marL="0" indent="0">
              <a:buClr>
                <a:schemeClr val="accent1"/>
              </a:buClr>
              <a:buFont typeface="Arial" panose="020B0604020202020204" pitchFamily="34" charset="0"/>
              <a:buNone/>
            </a:pPr>
            <a:endParaRPr lang="en-US" sz="2000" dirty="0"/>
          </a:p>
          <a:p>
            <a:pPr>
              <a:buClr>
                <a:schemeClr val="accent1"/>
              </a:buClr>
            </a:pPr>
            <a:r>
              <a:rPr lang="en-US" sz="2000" dirty="0"/>
              <a:t>As of June 2017,  the Testing Service has provided testing to over 170 participants, including many repeats!</a:t>
            </a:r>
            <a:endParaRPr lang="en-US" dirty="0"/>
          </a:p>
          <a:p>
            <a:pPr marL="0" indent="0">
              <a:buFont typeface="Arial" panose="020B0604020202020204" pitchFamily="34" charset="0"/>
              <a:buNone/>
            </a:pPr>
            <a:endParaRPr lang="en-US" dirty="0"/>
          </a:p>
        </p:txBody>
      </p:sp>
      <p:graphicFrame>
        <p:nvGraphicFramePr>
          <p:cNvPr id="4" name="Content Placeholder 10">
            <a:extLst>
              <a:ext uri="{FF2B5EF4-FFF2-40B4-BE49-F238E27FC236}">
                <a16:creationId xmlns:a16="http://schemas.microsoft.com/office/drawing/2014/main" id="{3E4D7CB0-4E68-4CE4-9DBC-9C1313DEC10F}"/>
              </a:ext>
            </a:extLst>
          </p:cNvPr>
          <p:cNvGraphicFramePr>
            <a:graphicFrameLocks noGrp="1"/>
          </p:cNvGraphicFramePr>
          <p:nvPr>
            <p:ph sz="half" idx="1"/>
            <p:extLst>
              <p:ext uri="{D42A27DB-BD31-4B8C-83A1-F6EECF244321}">
                <p14:modId xmlns:p14="http://schemas.microsoft.com/office/powerpoint/2010/main" val="911171553"/>
              </p:ext>
            </p:extLst>
          </p:nvPr>
        </p:nvGraphicFramePr>
        <p:xfrm>
          <a:off x="1981200" y="1696604"/>
          <a:ext cx="5334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693C5CA-B91C-4B59-805D-8D661BE16D40}"/>
              </a:ext>
            </a:extLst>
          </p:cNvPr>
          <p:cNvSpPr txBox="1"/>
          <p:nvPr/>
        </p:nvSpPr>
        <p:spPr>
          <a:xfrm>
            <a:off x="2590800" y="1575712"/>
            <a:ext cx="4724400" cy="861774"/>
          </a:xfrm>
          <a:prstGeom prst="rect">
            <a:avLst/>
          </a:prstGeom>
          <a:noFill/>
        </p:spPr>
        <p:txBody>
          <a:bodyPr wrap="square" rtlCol="0">
            <a:spAutoFit/>
          </a:bodyPr>
          <a:lstStyle/>
          <a:p>
            <a:pPr algn="ctr"/>
            <a:r>
              <a:rPr lang="en-US" sz="1600">
                <a:solidFill>
                  <a:schemeClr val="accent1"/>
                </a:solidFill>
              </a:rPr>
              <a:t>Reasons why participants used the Testing Service (as of October 2013)</a:t>
            </a:r>
            <a:endParaRPr lang="en-US" sz="2400">
              <a:solidFill>
                <a:schemeClr val="accent1"/>
              </a:solidFill>
            </a:endParaRPr>
          </a:p>
          <a:p>
            <a:pPr algn="ctr"/>
            <a:endParaRPr lang="en-US" sz="1600">
              <a:solidFill>
                <a:schemeClr val="accent1"/>
              </a:solidFill>
            </a:endParaRPr>
          </a:p>
        </p:txBody>
      </p:sp>
    </p:spTree>
    <p:extLst>
      <p:ext uri="{BB962C8B-B14F-4D97-AF65-F5344CB8AC3E}">
        <p14:creationId xmlns:p14="http://schemas.microsoft.com/office/powerpoint/2010/main" val="1040976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9D8C30-5989-4A1F-96E3-CD33952ADCF7}"/>
              </a:ext>
            </a:extLst>
          </p:cNvPr>
          <p:cNvSpPr txBox="1">
            <a:spLocks noChangeArrowheads="1"/>
          </p:cNvSpPr>
          <p:nvPr/>
        </p:nvSpPr>
        <p:spPr>
          <a:xfrm>
            <a:off x="2095500" y="144026"/>
            <a:ext cx="8001000" cy="121602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Overview</a:t>
            </a:r>
          </a:p>
        </p:txBody>
      </p:sp>
      <p:sp>
        <p:nvSpPr>
          <p:cNvPr id="5" name="Rectangle 3">
            <a:extLst>
              <a:ext uri="{FF2B5EF4-FFF2-40B4-BE49-F238E27FC236}">
                <a16:creationId xmlns:a16="http://schemas.microsoft.com/office/drawing/2014/main" id="{1537CAA2-92C6-4763-8592-28429760CF82}"/>
              </a:ext>
            </a:extLst>
          </p:cNvPr>
          <p:cNvSpPr txBox="1">
            <a:spLocks noChangeArrowheads="1"/>
          </p:cNvSpPr>
          <p:nvPr/>
        </p:nvSpPr>
        <p:spPr>
          <a:xfrm>
            <a:off x="4762500" y="1372016"/>
            <a:ext cx="5334000" cy="48768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VISP?</a:t>
            </a:r>
          </a:p>
          <a:p>
            <a:r>
              <a:rPr lang="en-US" dirty="0"/>
              <a:t>Why is it important for participants to understand this concept?</a:t>
            </a:r>
          </a:p>
          <a:p>
            <a:r>
              <a:rPr lang="en-US" dirty="0"/>
              <a:t>How do the HVTN and study sites support participants with VISP? </a:t>
            </a:r>
          </a:p>
          <a:p>
            <a:endParaRPr lang="en-US" dirty="0"/>
          </a:p>
        </p:txBody>
      </p:sp>
      <p:pic>
        <p:nvPicPr>
          <p:cNvPr id="6" name="Picture 4">
            <a:extLst>
              <a:ext uri="{FF2B5EF4-FFF2-40B4-BE49-F238E27FC236}">
                <a16:creationId xmlns:a16="http://schemas.microsoft.com/office/drawing/2014/main" id="{CBB1B79F-6B01-44E0-AF5B-26ECE32371C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57" t="4358" r="5075" b="7645"/>
          <a:stretch/>
        </p:blipFill>
        <p:spPr bwMode="auto">
          <a:xfrm>
            <a:off x="2095500" y="1418734"/>
            <a:ext cx="2089935" cy="4020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519D-B75D-4FEC-9C10-8BF3BFBB708B}"/>
              </a:ext>
            </a:extLst>
          </p:cNvPr>
          <p:cNvSpPr>
            <a:spLocks noGrp="1"/>
          </p:cNvSpPr>
          <p:nvPr>
            <p:ph type="title"/>
          </p:nvPr>
        </p:nvSpPr>
        <p:spPr>
          <a:xfrm>
            <a:off x="1811337" y="309937"/>
            <a:ext cx="8569325" cy="838200"/>
          </a:xfrm>
        </p:spPr>
        <p:txBody>
          <a:bodyPr/>
          <a:lstStyle/>
          <a:p>
            <a:r>
              <a:rPr lang="en-US" dirty="0"/>
              <a:t>Discussion</a:t>
            </a:r>
          </a:p>
        </p:txBody>
      </p:sp>
      <p:sp>
        <p:nvSpPr>
          <p:cNvPr id="3" name="Content Placeholder 2">
            <a:extLst>
              <a:ext uri="{FF2B5EF4-FFF2-40B4-BE49-F238E27FC236}">
                <a16:creationId xmlns:a16="http://schemas.microsoft.com/office/drawing/2014/main" id="{67F32B31-E6BA-4661-86CF-1F53127F4E3C}"/>
              </a:ext>
            </a:extLst>
          </p:cNvPr>
          <p:cNvSpPr>
            <a:spLocks noGrp="1"/>
          </p:cNvSpPr>
          <p:nvPr>
            <p:ph idx="1"/>
          </p:nvPr>
        </p:nvSpPr>
        <p:spPr>
          <a:xfrm>
            <a:off x="1811337" y="1559960"/>
            <a:ext cx="4843462" cy="4343400"/>
          </a:xfrm>
        </p:spPr>
        <p:txBody>
          <a:bodyPr/>
          <a:lstStyle/>
          <a:p>
            <a:r>
              <a:rPr lang="en-US" sz="3200" dirty="0"/>
              <a:t>How would you explain VISP to potential participants or fellow CAB members?</a:t>
            </a:r>
          </a:p>
          <a:p>
            <a:pPr>
              <a:spcBef>
                <a:spcPts val="1200"/>
              </a:spcBef>
            </a:pPr>
            <a:r>
              <a:rPr lang="en-US" sz="3200" dirty="0"/>
              <a:t>What do you see as the biggest challenges with VISP in your communities?</a:t>
            </a:r>
          </a:p>
          <a:p>
            <a:endParaRPr lang="en-US" sz="3200" dirty="0"/>
          </a:p>
        </p:txBody>
      </p:sp>
      <p:pic>
        <p:nvPicPr>
          <p:cNvPr id="4" name="Picture 3">
            <a:extLst>
              <a:ext uri="{FF2B5EF4-FFF2-40B4-BE49-F238E27FC236}">
                <a16:creationId xmlns:a16="http://schemas.microsoft.com/office/drawing/2014/main" id="{1BC1F076-61D6-41F7-AEF8-A43666B292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32" r="6029" b="12506"/>
          <a:stretch/>
        </p:blipFill>
        <p:spPr>
          <a:xfrm>
            <a:off x="6635106" y="1303106"/>
            <a:ext cx="3143893" cy="4600254"/>
          </a:xfrm>
          <a:prstGeom prst="rect">
            <a:avLst/>
          </a:prstGeom>
        </p:spPr>
      </p:pic>
    </p:spTree>
    <p:extLst>
      <p:ext uri="{BB962C8B-B14F-4D97-AF65-F5344CB8AC3E}">
        <p14:creationId xmlns:p14="http://schemas.microsoft.com/office/powerpoint/2010/main" val="396709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AFF4C-10F6-4D77-AAD1-B0F06172E57E}"/>
              </a:ext>
            </a:extLst>
          </p:cNvPr>
          <p:cNvSpPr>
            <a:spLocks noGrp="1"/>
          </p:cNvSpPr>
          <p:nvPr>
            <p:ph type="title"/>
          </p:nvPr>
        </p:nvSpPr>
        <p:spPr>
          <a:xfrm>
            <a:off x="1981200" y="171236"/>
            <a:ext cx="8229600" cy="1143000"/>
          </a:xfrm>
        </p:spPr>
        <p:txBody>
          <a:bodyPr/>
          <a:lstStyle/>
          <a:p>
            <a:r>
              <a:rPr lang="en-US" dirty="0"/>
              <a:t>Acknowledgements</a:t>
            </a:r>
          </a:p>
        </p:txBody>
      </p:sp>
      <p:sp>
        <p:nvSpPr>
          <p:cNvPr id="3" name="Content Placeholder 2">
            <a:extLst>
              <a:ext uri="{FF2B5EF4-FFF2-40B4-BE49-F238E27FC236}">
                <a16:creationId xmlns:a16="http://schemas.microsoft.com/office/drawing/2014/main" id="{14905DFB-74A9-43E1-A12B-99D9557FFACA}"/>
              </a:ext>
            </a:extLst>
          </p:cNvPr>
          <p:cNvSpPr>
            <a:spLocks noGrp="1"/>
          </p:cNvSpPr>
          <p:nvPr>
            <p:ph idx="1"/>
          </p:nvPr>
        </p:nvSpPr>
        <p:spPr>
          <a:xfrm>
            <a:off x="3810000" y="2064052"/>
            <a:ext cx="4572000" cy="3306763"/>
          </a:xfrm>
        </p:spPr>
        <p:txBody>
          <a:bodyPr>
            <a:normAutofit lnSpcReduction="10000"/>
          </a:bodyPr>
          <a:lstStyle/>
          <a:p>
            <a:r>
              <a:rPr lang="en-US" dirty="0"/>
              <a:t>Genevieve Meyer</a:t>
            </a:r>
          </a:p>
          <a:p>
            <a:r>
              <a:rPr lang="en-US" dirty="0"/>
              <a:t>Carissa Karg</a:t>
            </a:r>
          </a:p>
          <a:p>
            <a:r>
              <a:rPr lang="en-US" dirty="0"/>
              <a:t>Constance </a:t>
            </a:r>
            <a:r>
              <a:rPr lang="en-US" dirty="0" err="1"/>
              <a:t>Ducar</a:t>
            </a:r>
            <a:endParaRPr lang="en-US" dirty="0"/>
          </a:p>
          <a:p>
            <a:r>
              <a:rPr lang="en-US" dirty="0"/>
              <a:t>John </a:t>
            </a:r>
            <a:r>
              <a:rPr lang="en-US" dirty="0" err="1"/>
              <a:t>Hural</a:t>
            </a:r>
            <a:endParaRPr lang="en-US" dirty="0"/>
          </a:p>
          <a:p>
            <a:r>
              <a:rPr lang="en-US" dirty="0"/>
              <a:t>Gail Broder</a:t>
            </a:r>
          </a:p>
        </p:txBody>
      </p:sp>
    </p:spTree>
    <p:extLst>
      <p:ext uri="{BB962C8B-B14F-4D97-AF65-F5344CB8AC3E}">
        <p14:creationId xmlns:p14="http://schemas.microsoft.com/office/powerpoint/2010/main" val="394252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0687-DA0F-0A4A-BE0C-EC5E08B2D738}"/>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74522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501083-61B5-49CA-99D9-E80595E9E2F2}"/>
              </a:ext>
            </a:extLst>
          </p:cNvPr>
          <p:cNvSpPr txBox="1">
            <a:spLocks/>
          </p:cNvSpPr>
          <p:nvPr/>
        </p:nvSpPr>
        <p:spPr>
          <a:xfrm>
            <a:off x="1981200" y="195743"/>
            <a:ext cx="8229600" cy="1143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What is </a:t>
            </a:r>
            <a:r>
              <a:rPr lang="en-US" dirty="0">
                <a:solidFill>
                  <a:schemeClr val="accent1"/>
                </a:solidFill>
              </a:rPr>
              <a:t>VISP</a:t>
            </a:r>
            <a:r>
              <a:rPr lang="en-US" dirty="0"/>
              <a:t>?</a:t>
            </a:r>
          </a:p>
        </p:txBody>
      </p:sp>
      <p:sp>
        <p:nvSpPr>
          <p:cNvPr id="6" name="Content Placeholder 2">
            <a:extLst>
              <a:ext uri="{FF2B5EF4-FFF2-40B4-BE49-F238E27FC236}">
                <a16:creationId xmlns:a16="http://schemas.microsoft.com/office/drawing/2014/main" id="{94B12DF5-54D1-4A1E-B2CA-0CEAD96FA341}"/>
              </a:ext>
            </a:extLst>
          </p:cNvPr>
          <p:cNvSpPr txBox="1">
            <a:spLocks/>
          </p:cNvSpPr>
          <p:nvPr/>
        </p:nvSpPr>
        <p:spPr>
          <a:xfrm>
            <a:off x="1752600" y="1604889"/>
            <a:ext cx="8458200" cy="43434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Clr>
                <a:schemeClr val="accent5"/>
              </a:buClr>
              <a:buFont typeface="Arial" panose="020B0604020202020204" pitchFamily="34" charset="0"/>
              <a:buChar char="•"/>
              <a:defRPr sz="3200" b="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Clr>
                <a:schemeClr val="accent5"/>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9920" indent="-629920"/>
            <a:r>
              <a:rPr lang="en-US" sz="2800" dirty="0">
                <a:latin typeface="Franklin Gothic Book"/>
              </a:rPr>
              <a:t>First, a reminder:</a:t>
            </a:r>
            <a:endParaRPr lang="en-US" dirty="0">
              <a:latin typeface="Franklin Gothic Book"/>
            </a:endParaRPr>
          </a:p>
          <a:p>
            <a:pPr marL="838200" lvl="2" indent="0">
              <a:buFont typeface="Arial" panose="020B0604020202020204" pitchFamily="34" charset="0"/>
              <a:buNone/>
            </a:pPr>
            <a:r>
              <a:rPr lang="en-US" dirty="0">
                <a:latin typeface="Franklin Gothic Book"/>
              </a:rPr>
              <a:t>Creating an antibody response is the goal of an HIV vaccine. But…  </a:t>
            </a:r>
            <a:endParaRPr lang="en-US" dirty="0"/>
          </a:p>
          <a:p>
            <a:pPr marL="838200" lvl="2" indent="0">
              <a:buFont typeface="Arial" panose="020B0604020202020204" pitchFamily="34" charset="0"/>
              <a:buNone/>
            </a:pPr>
            <a:r>
              <a:rPr lang="en-US" dirty="0">
                <a:latin typeface="Franklin Gothic Book"/>
              </a:rPr>
              <a:t>...Most common HIV tests detect HIV antibodies. </a:t>
            </a:r>
            <a:endParaRPr lang="en-US" dirty="0"/>
          </a:p>
          <a:p>
            <a:pPr marL="629920" indent="-629920"/>
            <a:r>
              <a:rPr lang="en-US" sz="2800" dirty="0">
                <a:latin typeface="+mj-lt"/>
              </a:rPr>
              <a:t>VISP</a:t>
            </a:r>
            <a:r>
              <a:rPr lang="en-US" sz="2800" b="1" dirty="0">
                <a:latin typeface="Franklin Gothic Book"/>
              </a:rPr>
              <a:t> = </a:t>
            </a:r>
            <a:r>
              <a:rPr lang="en-US" sz="2800" dirty="0">
                <a:solidFill>
                  <a:schemeClr val="accent1"/>
                </a:solidFill>
                <a:latin typeface="+mj-lt"/>
              </a:rPr>
              <a:t>V</a:t>
            </a:r>
            <a:r>
              <a:rPr lang="en-US" sz="2800" dirty="0">
                <a:latin typeface="Franklin Gothic Book"/>
              </a:rPr>
              <a:t>accine-</a:t>
            </a:r>
            <a:r>
              <a:rPr lang="en-US" sz="2800" dirty="0">
                <a:solidFill>
                  <a:schemeClr val="accent1"/>
                </a:solidFill>
                <a:latin typeface="+mj-lt"/>
              </a:rPr>
              <a:t>I</a:t>
            </a:r>
            <a:r>
              <a:rPr lang="en-US" sz="2800" dirty="0">
                <a:latin typeface="Franklin Gothic Book"/>
              </a:rPr>
              <a:t>nduced</a:t>
            </a:r>
            <a:r>
              <a:rPr lang="en-US" sz="2800" b="1" dirty="0">
                <a:latin typeface="Franklin Gothic Book"/>
              </a:rPr>
              <a:t> </a:t>
            </a:r>
            <a:r>
              <a:rPr lang="en-US" sz="2800" dirty="0" err="1">
                <a:solidFill>
                  <a:schemeClr val="accent1"/>
                </a:solidFill>
                <a:latin typeface="+mj-lt"/>
              </a:rPr>
              <a:t>S</a:t>
            </a:r>
            <a:r>
              <a:rPr lang="en-US" sz="2800" dirty="0" err="1">
                <a:latin typeface="Franklin Gothic Book"/>
              </a:rPr>
              <a:t>ero</a:t>
            </a:r>
            <a:r>
              <a:rPr lang="en-US" sz="2800" dirty="0">
                <a:latin typeface="Franklin Gothic Book"/>
              </a:rPr>
              <a:t>-</a:t>
            </a:r>
            <a:r>
              <a:rPr lang="en-US" sz="2800" dirty="0">
                <a:solidFill>
                  <a:schemeClr val="accent1"/>
                </a:solidFill>
                <a:latin typeface="+mj-lt"/>
              </a:rPr>
              <a:t>P</a:t>
            </a:r>
            <a:r>
              <a:rPr lang="en-US" sz="2800" dirty="0">
                <a:latin typeface="Franklin Gothic Book"/>
              </a:rPr>
              <a:t>ositivity</a:t>
            </a:r>
          </a:p>
          <a:p>
            <a:pPr marL="629920" indent="-629920"/>
            <a:r>
              <a:rPr lang="en-US" sz="2800" b="1" dirty="0">
                <a:latin typeface="Franklin Gothic Book"/>
              </a:rPr>
              <a:t>VISP</a:t>
            </a:r>
            <a:r>
              <a:rPr lang="en-US" sz="2800" dirty="0">
                <a:latin typeface="Franklin Gothic Book"/>
              </a:rPr>
              <a:t> occurs when the antibodies created by HIV vaccine candidates cause a </a:t>
            </a:r>
            <a:r>
              <a:rPr lang="en-US" sz="2800" u="sng" dirty="0">
                <a:latin typeface="+mj-lt"/>
              </a:rPr>
              <a:t>reactive</a:t>
            </a:r>
            <a:r>
              <a:rPr lang="en-US" sz="2800" dirty="0">
                <a:latin typeface="Franklin Gothic Book"/>
              </a:rPr>
              <a:t> result on </a:t>
            </a:r>
            <a:r>
              <a:rPr lang="en-US" sz="2800">
                <a:latin typeface="Franklin Gothic Book"/>
              </a:rPr>
              <a:t>HIV antibody </a:t>
            </a:r>
            <a:r>
              <a:rPr lang="en-US" sz="2800" dirty="0">
                <a:latin typeface="Franklin Gothic Book"/>
              </a:rPr>
              <a:t>tests.</a:t>
            </a:r>
          </a:p>
          <a:p>
            <a:pPr marL="629920" indent="-629920"/>
            <a:endParaRPr lang="en-US" sz="2800" dirty="0"/>
          </a:p>
        </p:txBody>
      </p:sp>
    </p:spTree>
    <p:extLst>
      <p:ext uri="{BB962C8B-B14F-4D97-AF65-F5344CB8AC3E}">
        <p14:creationId xmlns:p14="http://schemas.microsoft.com/office/powerpoint/2010/main" val="20993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3C99B0-8CE4-4B77-B08C-CFB4B4D12012}"/>
              </a:ext>
            </a:extLst>
          </p:cNvPr>
          <p:cNvSpPr>
            <a:spLocks noGrp="1"/>
          </p:cNvSpPr>
          <p:nvPr>
            <p:ph type="title"/>
          </p:nvPr>
        </p:nvSpPr>
        <p:spPr>
          <a:xfrm>
            <a:off x="1981200" y="108020"/>
            <a:ext cx="8229600" cy="1143000"/>
          </a:xfrm>
        </p:spPr>
        <p:txBody>
          <a:bodyPr/>
          <a:lstStyle/>
          <a:p>
            <a:r>
              <a:rPr lang="en-US" dirty="0"/>
              <a:t>Why we worry about VISP</a:t>
            </a:r>
          </a:p>
        </p:txBody>
      </p:sp>
      <p:sp>
        <p:nvSpPr>
          <p:cNvPr id="6" name="Content Placeholder 2">
            <a:extLst>
              <a:ext uri="{FF2B5EF4-FFF2-40B4-BE49-F238E27FC236}">
                <a16:creationId xmlns:a16="http://schemas.microsoft.com/office/drawing/2014/main" id="{708DDDA6-7196-4B30-909B-B8F0AEF17995}"/>
              </a:ext>
            </a:extLst>
          </p:cNvPr>
          <p:cNvSpPr>
            <a:spLocks noGrp="1"/>
          </p:cNvSpPr>
          <p:nvPr>
            <p:ph idx="1"/>
          </p:nvPr>
        </p:nvSpPr>
        <p:spPr>
          <a:xfrm>
            <a:off x="2390669" y="1400070"/>
            <a:ext cx="5791200" cy="4657185"/>
          </a:xfrm>
        </p:spPr>
        <p:txBody>
          <a:bodyPr>
            <a:normAutofit lnSpcReduction="10000"/>
          </a:bodyPr>
          <a:lstStyle/>
          <a:p>
            <a:r>
              <a:rPr lang="en-US" sz="3200" dirty="0"/>
              <a:t>Because of the potential for social harms</a:t>
            </a:r>
          </a:p>
          <a:p>
            <a:pPr lvl="1"/>
            <a:r>
              <a:rPr lang="en-US" sz="2400" dirty="0"/>
              <a:t>Misunderstandings with family and friends </a:t>
            </a:r>
          </a:p>
          <a:p>
            <a:pPr lvl="1"/>
            <a:r>
              <a:rPr lang="en-US" sz="2400" dirty="0"/>
              <a:t>Inaccurate reporting of test results</a:t>
            </a:r>
          </a:p>
          <a:p>
            <a:pPr lvl="1"/>
            <a:r>
              <a:rPr lang="en-US" sz="2400" dirty="0"/>
              <a:t>Challenges with insurance, military service, blood/tissue donation, immigration</a:t>
            </a:r>
          </a:p>
          <a:p>
            <a:r>
              <a:rPr lang="en-US" sz="3200" dirty="0"/>
              <a:t>Because of the possibility of “unblinding”  </a:t>
            </a:r>
          </a:p>
        </p:txBody>
      </p:sp>
      <p:pic>
        <p:nvPicPr>
          <p:cNvPr id="7" name="Picture 2">
            <a:extLst>
              <a:ext uri="{FF2B5EF4-FFF2-40B4-BE49-F238E27FC236}">
                <a16:creationId xmlns:a16="http://schemas.microsoft.com/office/drawing/2014/main" id="{3325A572-C9D2-4013-A981-E39B6F007A3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69" b="9001"/>
          <a:stretch/>
        </p:blipFill>
        <p:spPr bwMode="auto">
          <a:xfrm flipH="1">
            <a:off x="8279258" y="1571089"/>
            <a:ext cx="1931542" cy="371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56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B2FC-19E8-4C94-8152-116BC61848B4}"/>
              </a:ext>
            </a:extLst>
          </p:cNvPr>
          <p:cNvSpPr>
            <a:spLocks noGrp="1"/>
          </p:cNvSpPr>
          <p:nvPr>
            <p:ph type="title"/>
          </p:nvPr>
        </p:nvSpPr>
        <p:spPr>
          <a:xfrm>
            <a:off x="2095500" y="304800"/>
            <a:ext cx="8001000" cy="838200"/>
          </a:xfrm>
        </p:spPr>
        <p:txBody>
          <a:bodyPr>
            <a:normAutofit fontScale="90000"/>
          </a:bodyPr>
          <a:lstStyle/>
          <a:p>
            <a:r>
              <a:rPr lang="en-US" dirty="0"/>
              <a:t>How common are VISP results?</a:t>
            </a:r>
          </a:p>
        </p:txBody>
      </p:sp>
      <p:sp>
        <p:nvSpPr>
          <p:cNvPr id="3" name="Content Placeholder 2">
            <a:extLst>
              <a:ext uri="{FF2B5EF4-FFF2-40B4-BE49-F238E27FC236}">
                <a16:creationId xmlns:a16="http://schemas.microsoft.com/office/drawing/2014/main" id="{CF12F553-2C59-4728-AFA0-7D9BED960DB7}"/>
              </a:ext>
            </a:extLst>
          </p:cNvPr>
          <p:cNvSpPr>
            <a:spLocks noGrp="1"/>
          </p:cNvSpPr>
          <p:nvPr>
            <p:ph idx="1"/>
          </p:nvPr>
        </p:nvSpPr>
        <p:spPr>
          <a:xfrm>
            <a:off x="1959769" y="1529708"/>
            <a:ext cx="8272462" cy="4495800"/>
          </a:xfrm>
        </p:spPr>
        <p:txBody>
          <a:bodyPr vert="horz" lIns="91440" tIns="45720" rIns="91440" bIns="45720" rtlCol="0" anchor="t">
            <a:normAutofit fontScale="92500" lnSpcReduction="20000"/>
          </a:bodyPr>
          <a:lstStyle/>
          <a:p>
            <a:r>
              <a:rPr lang="en-US" sz="3000" dirty="0"/>
              <a:t>They vary by study vaccine</a:t>
            </a:r>
          </a:p>
          <a:p>
            <a:r>
              <a:rPr lang="en-US" sz="3000" dirty="0"/>
              <a:t>As of 2021, approximately </a:t>
            </a:r>
            <a:r>
              <a:rPr lang="en-US" sz="3000" b="1" dirty="0"/>
              <a:t>52%</a:t>
            </a:r>
            <a:r>
              <a:rPr lang="en-US" sz="3000" dirty="0"/>
              <a:t> of </a:t>
            </a:r>
            <a:r>
              <a:rPr lang="en-US" sz="3000" dirty="0" err="1"/>
              <a:t>particpiants</a:t>
            </a:r>
            <a:r>
              <a:rPr lang="en-US" sz="3000" dirty="0"/>
              <a:t> in HVTN vaccine protocols had VISP at the end of the study</a:t>
            </a:r>
            <a:br>
              <a:rPr lang="en-US" sz="3000" dirty="0"/>
            </a:br>
            <a:r>
              <a:rPr lang="en-US" sz="1600" i="1" dirty="0">
                <a:latin typeface="Calibri"/>
                <a:ea typeface="+mn-lt"/>
                <a:cs typeface="Times New Roman"/>
              </a:rPr>
              <a:t>(Data: Nicole Espy, HVTN Diagnostics Project Manager)</a:t>
            </a:r>
            <a:endParaRPr lang="en-US" sz="1600" i="1" dirty="0">
              <a:latin typeface="Calibri"/>
              <a:cs typeface="Times New Roman"/>
            </a:endParaRPr>
          </a:p>
          <a:p>
            <a:r>
              <a:rPr lang="en-US" sz="3000" dirty="0"/>
              <a:t>But specific studies can have much higher rates:</a:t>
            </a:r>
          </a:p>
          <a:p>
            <a:pPr lvl="1"/>
            <a:r>
              <a:rPr lang="en-US" sz="2400" dirty="0"/>
              <a:t>HVTN 100: 0% - 0.5% depending on study group</a:t>
            </a:r>
          </a:p>
          <a:p>
            <a:pPr lvl="1"/>
            <a:r>
              <a:rPr lang="en-US" sz="2400" dirty="0"/>
              <a:t>HVTN 702: 0%</a:t>
            </a:r>
          </a:p>
          <a:p>
            <a:pPr lvl="1"/>
            <a:r>
              <a:rPr lang="en-US" sz="2400" dirty="0"/>
              <a:t>HVTN 705: 97% - 99%% depending on number of vaccine doses</a:t>
            </a:r>
          </a:p>
          <a:p>
            <a:pPr marL="457200" lvl="1" indent="0">
              <a:buNone/>
            </a:pPr>
            <a:r>
              <a:rPr lang="en-US" sz="1400" i="1" dirty="0">
                <a:latin typeface="Calibri"/>
                <a:ea typeface="Times New Roman"/>
                <a:cs typeface="Calibri"/>
              </a:rPr>
              <a:t>(Data: Nicole Espy, HVTN Diagnostics Project Manager)</a:t>
            </a:r>
            <a:endParaRPr lang="en-US" dirty="0">
              <a:cs typeface="Calibri"/>
            </a:endParaRPr>
          </a:p>
          <a:p>
            <a:endParaRPr lang="en-US" sz="3200" dirty="0"/>
          </a:p>
          <a:p>
            <a:endParaRPr lang="en-US" sz="1000" dirty="0"/>
          </a:p>
        </p:txBody>
      </p:sp>
    </p:spTree>
    <p:extLst>
      <p:ext uri="{BB962C8B-B14F-4D97-AF65-F5344CB8AC3E}">
        <p14:creationId xmlns:p14="http://schemas.microsoft.com/office/powerpoint/2010/main" val="1707258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72DDCC-7BB1-4F1D-829D-96538BFB8C5F}"/>
              </a:ext>
            </a:extLst>
          </p:cNvPr>
          <p:cNvPicPr>
            <a:picLocks noChangeAspect="1"/>
          </p:cNvPicPr>
          <p:nvPr/>
        </p:nvPicPr>
        <p:blipFill rotWithShape="1">
          <a:blip r:embed="rId3">
            <a:extLst>
              <a:ext uri="{28A0092B-C50C-407E-A947-70E740481C1C}">
                <a14:useLocalDpi xmlns:a14="http://schemas.microsoft.com/office/drawing/2010/main" val="0"/>
              </a:ext>
            </a:extLst>
          </a:blip>
          <a:srcRect l="6010" t="2938" r="10048" b="3555"/>
          <a:stretch/>
        </p:blipFill>
        <p:spPr>
          <a:xfrm>
            <a:off x="6633159" y="1905000"/>
            <a:ext cx="3387140" cy="4038600"/>
          </a:xfrm>
          <a:prstGeom prst="rect">
            <a:avLst/>
          </a:prstGeom>
        </p:spPr>
      </p:pic>
      <p:sp>
        <p:nvSpPr>
          <p:cNvPr id="3" name="Title 1">
            <a:extLst>
              <a:ext uri="{FF2B5EF4-FFF2-40B4-BE49-F238E27FC236}">
                <a16:creationId xmlns:a16="http://schemas.microsoft.com/office/drawing/2014/main" id="{5A88CF01-6C4D-4A2D-ABA5-062045634A27}"/>
              </a:ext>
            </a:extLst>
          </p:cNvPr>
          <p:cNvSpPr>
            <a:spLocks noGrp="1"/>
          </p:cNvSpPr>
          <p:nvPr>
            <p:ph type="title"/>
          </p:nvPr>
        </p:nvSpPr>
        <p:spPr>
          <a:xfrm>
            <a:off x="1257300" y="304800"/>
            <a:ext cx="8762999" cy="838200"/>
          </a:xfrm>
        </p:spPr>
        <p:txBody>
          <a:bodyPr>
            <a:normAutofit fontScale="90000"/>
          </a:bodyPr>
          <a:lstStyle/>
          <a:p>
            <a:r>
              <a:rPr lang="en-US" dirty="0"/>
              <a:t>Duration and Transmission of VISP</a:t>
            </a:r>
          </a:p>
        </p:txBody>
      </p:sp>
      <p:sp>
        <p:nvSpPr>
          <p:cNvPr id="4" name="Content Placeholder 2">
            <a:extLst>
              <a:ext uri="{FF2B5EF4-FFF2-40B4-BE49-F238E27FC236}">
                <a16:creationId xmlns:a16="http://schemas.microsoft.com/office/drawing/2014/main" id="{F9E99CE2-3933-4AE5-9EC0-230187B9DE08}"/>
              </a:ext>
            </a:extLst>
          </p:cNvPr>
          <p:cNvSpPr>
            <a:spLocks noGrp="1"/>
          </p:cNvSpPr>
          <p:nvPr>
            <p:ph idx="1"/>
          </p:nvPr>
        </p:nvSpPr>
        <p:spPr>
          <a:xfrm>
            <a:off x="1561097" y="1600200"/>
            <a:ext cx="5605462" cy="4621247"/>
          </a:xfrm>
        </p:spPr>
        <p:txBody>
          <a:bodyPr/>
          <a:lstStyle/>
          <a:p>
            <a:r>
              <a:rPr lang="en-US" sz="2800" dirty="0"/>
              <a:t>It is difficult to predict how long VISP will last.</a:t>
            </a:r>
          </a:p>
          <a:p>
            <a:r>
              <a:rPr lang="en-US" sz="2800" dirty="0"/>
              <a:t>Some participants have had transient experiences with VISP </a:t>
            </a:r>
            <a:r>
              <a:rPr lang="en-US" sz="2000" dirty="0"/>
              <a:t>(antibodies come and go)</a:t>
            </a:r>
            <a:endParaRPr lang="en-US" sz="2800" dirty="0"/>
          </a:p>
          <a:p>
            <a:r>
              <a:rPr lang="en-US" sz="2800" dirty="0"/>
              <a:t>You cannot pass VISP antibodies through sex</a:t>
            </a:r>
          </a:p>
          <a:p>
            <a:endParaRPr lang="en-US" sz="2800" dirty="0"/>
          </a:p>
        </p:txBody>
      </p:sp>
    </p:spTree>
    <p:extLst>
      <p:ext uri="{BB962C8B-B14F-4D97-AF65-F5344CB8AC3E}">
        <p14:creationId xmlns:p14="http://schemas.microsoft.com/office/powerpoint/2010/main" val="2324352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F4417F-A17F-4398-B4F3-0AFF35365925}"/>
              </a:ext>
            </a:extLst>
          </p:cNvPr>
          <p:cNvSpPr/>
          <p:nvPr/>
        </p:nvSpPr>
        <p:spPr>
          <a:xfrm>
            <a:off x="6248400" y="1589307"/>
            <a:ext cx="1519895" cy="4755931"/>
          </a:xfrm>
          <a:prstGeom prst="rect">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lt1"/>
              </a:solidFill>
            </a:endParaRPr>
          </a:p>
        </p:txBody>
      </p:sp>
      <p:sp>
        <p:nvSpPr>
          <p:cNvPr id="3" name="TextBox 2">
            <a:extLst>
              <a:ext uri="{FF2B5EF4-FFF2-40B4-BE49-F238E27FC236}">
                <a16:creationId xmlns:a16="http://schemas.microsoft.com/office/drawing/2014/main" id="{7241769C-9411-4CA6-8075-375C92CAAD20}"/>
              </a:ext>
            </a:extLst>
          </p:cNvPr>
          <p:cNvSpPr txBox="1"/>
          <p:nvPr/>
        </p:nvSpPr>
        <p:spPr>
          <a:xfrm>
            <a:off x="6258401" y="1641832"/>
            <a:ext cx="1548532" cy="461665"/>
          </a:xfrm>
          <a:prstGeom prst="rect">
            <a:avLst/>
          </a:prstGeom>
          <a:noFill/>
        </p:spPr>
        <p:txBody>
          <a:bodyPr wrap="square" rtlCol="0">
            <a:spAutoFit/>
          </a:bodyPr>
          <a:lstStyle/>
          <a:p>
            <a:pPr algn="ctr"/>
            <a:r>
              <a:rPr lang="en-US" sz="1200">
                <a:solidFill>
                  <a:srgbClr val="F2F0E6"/>
                </a:solidFill>
                <a:latin typeface="+mn-lt"/>
              </a:rPr>
              <a:t>Examples of antibody tests:</a:t>
            </a:r>
          </a:p>
        </p:txBody>
      </p:sp>
      <p:sp>
        <p:nvSpPr>
          <p:cNvPr id="4" name="TextBox 3">
            <a:extLst>
              <a:ext uri="{FF2B5EF4-FFF2-40B4-BE49-F238E27FC236}">
                <a16:creationId xmlns:a16="http://schemas.microsoft.com/office/drawing/2014/main" id="{C0F452C4-3392-4507-977B-C81C4311379B}"/>
              </a:ext>
            </a:extLst>
          </p:cNvPr>
          <p:cNvSpPr txBox="1"/>
          <p:nvPr/>
        </p:nvSpPr>
        <p:spPr>
          <a:xfrm>
            <a:off x="3048000" y="4332507"/>
            <a:ext cx="1905000" cy="646331"/>
          </a:xfrm>
          <a:prstGeom prst="rect">
            <a:avLst/>
          </a:prstGeom>
          <a:noFill/>
        </p:spPr>
        <p:txBody>
          <a:bodyPr wrap="square" rtlCol="0">
            <a:spAutoFit/>
          </a:bodyPr>
          <a:lstStyle/>
          <a:p>
            <a:pPr algn="ctr"/>
            <a:r>
              <a:rPr lang="en-US">
                <a:latin typeface="+mn-lt"/>
              </a:rPr>
              <a:t>Participant’s blood sample</a:t>
            </a:r>
          </a:p>
        </p:txBody>
      </p:sp>
      <p:sp>
        <p:nvSpPr>
          <p:cNvPr id="5" name="Title 1">
            <a:extLst>
              <a:ext uri="{FF2B5EF4-FFF2-40B4-BE49-F238E27FC236}">
                <a16:creationId xmlns:a16="http://schemas.microsoft.com/office/drawing/2014/main" id="{82BE4F73-9462-48DE-B993-CB0B7ADE8DE1}"/>
              </a:ext>
            </a:extLst>
          </p:cNvPr>
          <p:cNvSpPr>
            <a:spLocks noGrp="1"/>
          </p:cNvSpPr>
          <p:nvPr>
            <p:ph type="title"/>
          </p:nvPr>
        </p:nvSpPr>
        <p:spPr>
          <a:xfrm>
            <a:off x="1600200" y="292217"/>
            <a:ext cx="8991600" cy="838200"/>
          </a:xfrm>
        </p:spPr>
        <p:txBody>
          <a:bodyPr>
            <a:normAutofit fontScale="90000"/>
          </a:bodyPr>
          <a:lstStyle/>
          <a:p>
            <a:r>
              <a:rPr lang="en-US" dirty="0"/>
              <a:t>How does HVTN’s HIV testing work?</a:t>
            </a:r>
          </a:p>
        </p:txBody>
      </p:sp>
      <p:sp>
        <p:nvSpPr>
          <p:cNvPr id="6" name="Content Placeholder 2">
            <a:extLst>
              <a:ext uri="{FF2B5EF4-FFF2-40B4-BE49-F238E27FC236}">
                <a16:creationId xmlns:a16="http://schemas.microsoft.com/office/drawing/2014/main" id="{2199B951-1276-4642-ACC2-25D23E9D2D5F}"/>
              </a:ext>
            </a:extLst>
          </p:cNvPr>
          <p:cNvSpPr>
            <a:spLocks noGrp="1"/>
          </p:cNvSpPr>
          <p:nvPr>
            <p:ph idx="1"/>
          </p:nvPr>
        </p:nvSpPr>
        <p:spPr>
          <a:xfrm>
            <a:off x="1600200" y="1726495"/>
            <a:ext cx="4343400" cy="2663846"/>
          </a:xfrm>
        </p:spPr>
        <p:txBody>
          <a:bodyPr/>
          <a:lstStyle/>
          <a:p>
            <a:r>
              <a:rPr lang="en-US" sz="2200" u="sng">
                <a:latin typeface="+mj-lt"/>
              </a:rPr>
              <a:t>End of Study </a:t>
            </a:r>
            <a:r>
              <a:rPr lang="en-US" sz="2200">
                <a:latin typeface="+mj-lt"/>
              </a:rPr>
              <a:t>or </a:t>
            </a:r>
            <a:r>
              <a:rPr lang="en-US" sz="2200" u="sng">
                <a:latin typeface="+mj-lt"/>
              </a:rPr>
              <a:t>Evaluation of </a:t>
            </a:r>
            <a:r>
              <a:rPr lang="en-US" sz="2200" u="sng" err="1">
                <a:latin typeface="+mj-lt"/>
              </a:rPr>
              <a:t>Seropositivity</a:t>
            </a:r>
            <a:r>
              <a:rPr lang="en-US" sz="2200">
                <a:latin typeface="+mj-lt"/>
              </a:rPr>
              <a:t> Testing </a:t>
            </a:r>
          </a:p>
          <a:p>
            <a:r>
              <a:rPr lang="en-US" sz="2200">
                <a:solidFill>
                  <a:schemeClr val="accent1"/>
                </a:solidFill>
                <a:latin typeface="+mj-lt"/>
              </a:rPr>
              <a:t>VISP</a:t>
            </a:r>
            <a:r>
              <a:rPr lang="en-US" sz="2200">
                <a:latin typeface="+mj-lt"/>
              </a:rPr>
              <a:t> defined as 1 or more reactive HIV antibody tests without evidence of true HIV infection</a:t>
            </a:r>
          </a:p>
          <a:p>
            <a:pPr algn="ctr"/>
            <a:endParaRPr lang="en-US" sz="1800"/>
          </a:p>
        </p:txBody>
      </p:sp>
      <p:grpSp>
        <p:nvGrpSpPr>
          <p:cNvPr id="7" name="Group 6">
            <a:extLst>
              <a:ext uri="{FF2B5EF4-FFF2-40B4-BE49-F238E27FC236}">
                <a16:creationId xmlns:a16="http://schemas.microsoft.com/office/drawing/2014/main" id="{F3578821-0BE6-470A-BEED-BBB76E62685B}"/>
              </a:ext>
            </a:extLst>
          </p:cNvPr>
          <p:cNvGrpSpPr/>
          <p:nvPr/>
        </p:nvGrpSpPr>
        <p:grpSpPr>
          <a:xfrm>
            <a:off x="6394906" y="2330287"/>
            <a:ext cx="1226885" cy="1106614"/>
            <a:chOff x="1757885" y="2194869"/>
            <a:chExt cx="1386971" cy="1251007"/>
          </a:xfrm>
        </p:grpSpPr>
        <p:sp>
          <p:nvSpPr>
            <p:cNvPr id="8" name="Teardrop 7">
              <a:extLst>
                <a:ext uri="{FF2B5EF4-FFF2-40B4-BE49-F238E27FC236}">
                  <a16:creationId xmlns:a16="http://schemas.microsoft.com/office/drawing/2014/main" id="{813336D6-D507-4B42-AE8B-91AAE7E504F6}"/>
                </a:ext>
              </a:extLst>
            </p:cNvPr>
            <p:cNvSpPr/>
            <p:nvPr/>
          </p:nvSpPr>
          <p:spPr>
            <a:xfrm rot="18900000">
              <a:off x="1836378" y="2194869"/>
              <a:ext cx="1251007"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21">
              <a:extLst>
                <a:ext uri="{FF2B5EF4-FFF2-40B4-BE49-F238E27FC236}">
                  <a16:creationId xmlns:a16="http://schemas.microsoft.com/office/drawing/2014/main" id="{16951BA2-E9EB-4358-912D-3573FBD27891}"/>
                </a:ext>
              </a:extLst>
            </p:cNvPr>
            <p:cNvSpPr txBox="1">
              <a:spLocks noChangeArrowheads="1"/>
            </p:cNvSpPr>
            <p:nvPr/>
          </p:nvSpPr>
          <p:spPr bwMode="auto">
            <a:xfrm flipH="1">
              <a:off x="1757885" y="2327701"/>
              <a:ext cx="1386971" cy="830997"/>
            </a:xfrm>
            <a:prstGeom prst="rect">
              <a:avLst/>
            </a:prstGeom>
            <a:noFill/>
            <a:ln w="9525">
              <a:noFill/>
              <a:miter lim="800000"/>
              <a:headEnd/>
              <a:tailEnd/>
            </a:ln>
          </p:spPr>
          <p:txBody>
            <a:bodyPr>
              <a:spAutoFit/>
            </a:bodyPr>
            <a:lstStyle/>
            <a:p>
              <a:pPr algn="ctr"/>
              <a:r>
                <a:rPr lang="en-US" sz="1400">
                  <a:solidFill>
                    <a:srgbClr val="F2F0E6"/>
                  </a:solidFill>
                  <a:latin typeface="+mn-lt"/>
                </a:rPr>
                <a:t>Abbott HIV-</a:t>
              </a:r>
            </a:p>
            <a:p>
              <a:pPr algn="ctr"/>
              <a:r>
                <a:rPr lang="en-US" sz="1400">
                  <a:solidFill>
                    <a:srgbClr val="F2F0E6"/>
                  </a:solidFill>
                  <a:latin typeface="+mn-lt"/>
                </a:rPr>
                <a:t>½ Ag/Ab</a:t>
              </a:r>
            </a:p>
            <a:p>
              <a:pPr algn="ctr"/>
              <a:r>
                <a:rPr lang="en-US" sz="1400">
                  <a:solidFill>
                    <a:srgbClr val="F2F0E6"/>
                  </a:solidFill>
                  <a:latin typeface="+mn-lt"/>
                </a:rPr>
                <a:t>combo, CMIA</a:t>
              </a:r>
            </a:p>
          </p:txBody>
        </p:sp>
      </p:grpSp>
      <p:grpSp>
        <p:nvGrpSpPr>
          <p:cNvPr id="10" name="Group 9">
            <a:extLst>
              <a:ext uri="{FF2B5EF4-FFF2-40B4-BE49-F238E27FC236}">
                <a16:creationId xmlns:a16="http://schemas.microsoft.com/office/drawing/2014/main" id="{2ABA51F8-C9D8-4049-A466-8248A00A934C}"/>
              </a:ext>
            </a:extLst>
          </p:cNvPr>
          <p:cNvGrpSpPr/>
          <p:nvPr/>
        </p:nvGrpSpPr>
        <p:grpSpPr>
          <a:xfrm>
            <a:off x="6394906" y="3744743"/>
            <a:ext cx="1226885" cy="1106614"/>
            <a:chOff x="1757885" y="2194869"/>
            <a:chExt cx="1386971" cy="1251007"/>
          </a:xfrm>
        </p:grpSpPr>
        <p:sp>
          <p:nvSpPr>
            <p:cNvPr id="11" name="Teardrop 10">
              <a:extLst>
                <a:ext uri="{FF2B5EF4-FFF2-40B4-BE49-F238E27FC236}">
                  <a16:creationId xmlns:a16="http://schemas.microsoft.com/office/drawing/2014/main" id="{3FF2BCFE-1806-4536-9A5F-4E1BC604F63B}"/>
                </a:ext>
              </a:extLst>
            </p:cNvPr>
            <p:cNvSpPr/>
            <p:nvPr/>
          </p:nvSpPr>
          <p:spPr>
            <a:xfrm rot="18900000">
              <a:off x="1836378" y="2194869"/>
              <a:ext cx="1251007"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21">
              <a:extLst>
                <a:ext uri="{FF2B5EF4-FFF2-40B4-BE49-F238E27FC236}">
                  <a16:creationId xmlns:a16="http://schemas.microsoft.com/office/drawing/2014/main" id="{E5E77734-24A7-4529-9090-58F84F534D26}"/>
                </a:ext>
              </a:extLst>
            </p:cNvPr>
            <p:cNvSpPr txBox="1">
              <a:spLocks noChangeArrowheads="1"/>
            </p:cNvSpPr>
            <p:nvPr/>
          </p:nvSpPr>
          <p:spPr bwMode="auto">
            <a:xfrm flipH="1">
              <a:off x="1757885" y="2398989"/>
              <a:ext cx="1386971"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BioRad</a:t>
              </a:r>
              <a:r>
                <a:rPr lang="en-US" sz="1400">
                  <a:solidFill>
                    <a:srgbClr val="F2F0E6"/>
                  </a:solidFill>
                  <a:latin typeface="+mn-lt"/>
                </a:rPr>
                <a:t> HIV</a:t>
              </a:r>
            </a:p>
            <a:p>
              <a:pPr algn="ctr"/>
              <a:r>
                <a:rPr lang="en-US" sz="1400">
                  <a:solidFill>
                    <a:srgbClr val="F2F0E6"/>
                  </a:solidFill>
                  <a:latin typeface="+mn-lt"/>
                </a:rPr>
                <a:t>combo</a:t>
              </a:r>
            </a:p>
            <a:p>
              <a:pPr algn="ctr"/>
              <a:r>
                <a:rPr lang="en-US" sz="1400">
                  <a:solidFill>
                    <a:srgbClr val="F2F0E6"/>
                  </a:solidFill>
                  <a:latin typeface="+mn-lt"/>
                </a:rPr>
                <a:t>Ag/Ab, EIA</a:t>
              </a:r>
            </a:p>
          </p:txBody>
        </p:sp>
      </p:grpSp>
      <p:grpSp>
        <p:nvGrpSpPr>
          <p:cNvPr id="13" name="Group 12">
            <a:extLst>
              <a:ext uri="{FF2B5EF4-FFF2-40B4-BE49-F238E27FC236}">
                <a16:creationId xmlns:a16="http://schemas.microsoft.com/office/drawing/2014/main" id="{36223811-7383-4D91-BB97-83D76C53FB21}"/>
              </a:ext>
            </a:extLst>
          </p:cNvPr>
          <p:cNvGrpSpPr/>
          <p:nvPr/>
        </p:nvGrpSpPr>
        <p:grpSpPr>
          <a:xfrm>
            <a:off x="6394906" y="5159199"/>
            <a:ext cx="1226885" cy="1106614"/>
            <a:chOff x="1757885" y="2194869"/>
            <a:chExt cx="1386971" cy="1251007"/>
          </a:xfrm>
        </p:grpSpPr>
        <p:sp>
          <p:nvSpPr>
            <p:cNvPr id="14" name="Teardrop 13">
              <a:extLst>
                <a:ext uri="{FF2B5EF4-FFF2-40B4-BE49-F238E27FC236}">
                  <a16:creationId xmlns:a16="http://schemas.microsoft.com/office/drawing/2014/main" id="{983C2B14-CCF2-4EEA-B46A-8FD6066FC4E2}"/>
                </a:ext>
              </a:extLst>
            </p:cNvPr>
            <p:cNvSpPr/>
            <p:nvPr/>
          </p:nvSpPr>
          <p:spPr>
            <a:xfrm rot="18900000">
              <a:off x="1836378" y="2194869"/>
              <a:ext cx="1251007"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49210B9-4A20-4C3F-B028-C715713B1793}"/>
                </a:ext>
              </a:extLst>
            </p:cNvPr>
            <p:cNvSpPr txBox="1">
              <a:spLocks noChangeArrowheads="1"/>
            </p:cNvSpPr>
            <p:nvPr/>
          </p:nvSpPr>
          <p:spPr bwMode="auto">
            <a:xfrm flipH="1">
              <a:off x="1757885" y="2363345"/>
              <a:ext cx="1386971"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MultiSpot</a:t>
              </a:r>
              <a:endParaRPr lang="en-US" sz="1400">
                <a:solidFill>
                  <a:srgbClr val="F2F0E6"/>
                </a:solidFill>
                <a:latin typeface="+mn-lt"/>
              </a:endParaRPr>
            </a:p>
            <a:p>
              <a:pPr algn="ctr"/>
              <a:r>
                <a:rPr lang="en-US" sz="1400">
                  <a:solidFill>
                    <a:srgbClr val="F2F0E6"/>
                  </a:solidFill>
                  <a:latin typeface="+mn-lt"/>
                </a:rPr>
                <a:t>HIV-1/2,</a:t>
              </a:r>
            </a:p>
            <a:p>
              <a:pPr algn="ctr"/>
              <a:r>
                <a:rPr lang="en-US" sz="1400">
                  <a:solidFill>
                    <a:srgbClr val="F2F0E6"/>
                  </a:solidFill>
                  <a:latin typeface="+mn-lt"/>
                </a:rPr>
                <a:t>Rapid</a:t>
              </a:r>
            </a:p>
          </p:txBody>
        </p:sp>
      </p:grpSp>
      <p:sp>
        <p:nvSpPr>
          <p:cNvPr id="16" name="TextBox 15">
            <a:extLst>
              <a:ext uri="{FF2B5EF4-FFF2-40B4-BE49-F238E27FC236}">
                <a16:creationId xmlns:a16="http://schemas.microsoft.com/office/drawing/2014/main" id="{6F40E690-0A0E-4DA2-A0CE-2837D7090F67}"/>
              </a:ext>
            </a:extLst>
          </p:cNvPr>
          <p:cNvSpPr txBox="1"/>
          <p:nvPr/>
        </p:nvSpPr>
        <p:spPr>
          <a:xfrm>
            <a:off x="7848600" y="2088953"/>
            <a:ext cx="2438400" cy="369332"/>
          </a:xfrm>
          <a:prstGeom prst="rect">
            <a:avLst/>
          </a:prstGeom>
          <a:noFill/>
        </p:spPr>
        <p:txBody>
          <a:bodyPr wrap="square" rtlCol="0">
            <a:spAutoFit/>
          </a:bodyPr>
          <a:lstStyle>
            <a:defPPr>
              <a:defRPr lang="bg-BG"/>
            </a:defPPr>
            <a:lvl1pPr algn="ctr">
              <a:defRPr sz="1600">
                <a:latin typeface="+mj-lt"/>
              </a:defRPr>
            </a:lvl1pPr>
          </a:lstStyle>
          <a:p>
            <a:r>
              <a:rPr lang="en-US" sz="1800" b="1"/>
              <a:t>3 different methods:</a:t>
            </a:r>
          </a:p>
        </p:txBody>
      </p:sp>
      <p:sp>
        <p:nvSpPr>
          <p:cNvPr id="17" name="TextBox 16">
            <a:extLst>
              <a:ext uri="{FF2B5EF4-FFF2-40B4-BE49-F238E27FC236}">
                <a16:creationId xmlns:a16="http://schemas.microsoft.com/office/drawing/2014/main" id="{20C2CC4E-E19F-4DF1-87AA-CDEE13490E64}"/>
              </a:ext>
            </a:extLst>
          </p:cNvPr>
          <p:cNvSpPr txBox="1"/>
          <p:nvPr/>
        </p:nvSpPr>
        <p:spPr>
          <a:xfrm>
            <a:off x="7924800" y="2427507"/>
            <a:ext cx="2362200" cy="1077218"/>
          </a:xfrm>
          <a:prstGeom prst="rect">
            <a:avLst/>
          </a:prstGeom>
          <a:noFill/>
        </p:spPr>
        <p:txBody>
          <a:bodyPr wrap="square" rtlCol="0">
            <a:spAutoFit/>
          </a:bodyPr>
          <a:lstStyle/>
          <a:p>
            <a:pPr marL="342900" indent="-342900">
              <a:buFont typeface="+mj-lt"/>
              <a:buAutoNum type="arabicPeriod"/>
            </a:pPr>
            <a:r>
              <a:rPr lang="en-US" sz="1600" dirty="0">
                <a:solidFill>
                  <a:schemeClr val="tx2"/>
                </a:solidFill>
                <a:latin typeface="+mj-lt"/>
              </a:rPr>
              <a:t>CMIA (chemiluminescent microparticle immunoassay)</a:t>
            </a:r>
          </a:p>
        </p:txBody>
      </p:sp>
      <p:sp>
        <p:nvSpPr>
          <p:cNvPr id="18" name="TextBox 17">
            <a:extLst>
              <a:ext uri="{FF2B5EF4-FFF2-40B4-BE49-F238E27FC236}">
                <a16:creationId xmlns:a16="http://schemas.microsoft.com/office/drawing/2014/main" id="{E506C0DC-475D-4212-9939-B0EFC5BA18FD}"/>
              </a:ext>
            </a:extLst>
          </p:cNvPr>
          <p:cNvSpPr txBox="1"/>
          <p:nvPr/>
        </p:nvSpPr>
        <p:spPr>
          <a:xfrm>
            <a:off x="7924800" y="3875307"/>
            <a:ext cx="2819400" cy="584775"/>
          </a:xfrm>
          <a:prstGeom prst="rect">
            <a:avLst/>
          </a:prstGeom>
          <a:noFill/>
        </p:spPr>
        <p:txBody>
          <a:bodyPr wrap="square" rtlCol="0">
            <a:spAutoFit/>
          </a:bodyPr>
          <a:lstStyle/>
          <a:p>
            <a:pPr marL="342900" indent="-342900">
              <a:buFont typeface="+mj-lt"/>
              <a:buAutoNum type="arabicPeriod" startAt="2"/>
            </a:pPr>
            <a:r>
              <a:rPr lang="en-US" sz="1600">
                <a:solidFill>
                  <a:schemeClr val="tx2"/>
                </a:solidFill>
                <a:latin typeface="+mj-lt"/>
              </a:rPr>
              <a:t>EIA (enzyme immunoassay)</a:t>
            </a:r>
          </a:p>
        </p:txBody>
      </p:sp>
      <p:sp>
        <p:nvSpPr>
          <p:cNvPr id="19" name="TextBox 18">
            <a:extLst>
              <a:ext uri="{FF2B5EF4-FFF2-40B4-BE49-F238E27FC236}">
                <a16:creationId xmlns:a16="http://schemas.microsoft.com/office/drawing/2014/main" id="{7C52C63F-20BD-44A5-AA14-C35CBA49974A}"/>
              </a:ext>
            </a:extLst>
          </p:cNvPr>
          <p:cNvSpPr txBox="1"/>
          <p:nvPr/>
        </p:nvSpPr>
        <p:spPr>
          <a:xfrm>
            <a:off x="7924800" y="5323107"/>
            <a:ext cx="2819400" cy="338554"/>
          </a:xfrm>
          <a:prstGeom prst="rect">
            <a:avLst/>
          </a:prstGeom>
          <a:noFill/>
        </p:spPr>
        <p:txBody>
          <a:bodyPr wrap="square" rtlCol="0">
            <a:spAutoFit/>
          </a:bodyPr>
          <a:lstStyle/>
          <a:p>
            <a:pPr marL="342900" indent="-342900">
              <a:buFont typeface="+mj-lt"/>
              <a:buAutoNum type="arabicPeriod" startAt="3"/>
            </a:pPr>
            <a:r>
              <a:rPr lang="en-US" sz="1600">
                <a:solidFill>
                  <a:schemeClr val="tx2"/>
                </a:solidFill>
                <a:latin typeface="+mj-lt"/>
              </a:rPr>
              <a:t>Rapid (manual)</a:t>
            </a:r>
          </a:p>
        </p:txBody>
      </p:sp>
      <p:pic>
        <p:nvPicPr>
          <p:cNvPr id="20" name="Picture 19">
            <a:extLst>
              <a:ext uri="{FF2B5EF4-FFF2-40B4-BE49-F238E27FC236}">
                <a16:creationId xmlns:a16="http://schemas.microsoft.com/office/drawing/2014/main" id="{32D6797F-73F7-4462-A9CB-3B07BB214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3758876"/>
            <a:ext cx="371825" cy="1877412"/>
          </a:xfrm>
          <a:prstGeom prst="rect">
            <a:avLst/>
          </a:prstGeom>
        </p:spPr>
      </p:pic>
    </p:spTree>
    <p:extLst>
      <p:ext uri="{BB962C8B-B14F-4D97-AF65-F5344CB8AC3E}">
        <p14:creationId xmlns:p14="http://schemas.microsoft.com/office/powerpoint/2010/main" val="6647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44B492-893C-46DE-B632-50FA8FC15743}"/>
              </a:ext>
            </a:extLst>
          </p:cNvPr>
          <p:cNvSpPr txBox="1"/>
          <p:nvPr/>
        </p:nvSpPr>
        <p:spPr>
          <a:xfrm>
            <a:off x="7457536" y="2986613"/>
            <a:ext cx="2971800" cy="2261223"/>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ormAutofit/>
          </a:bodyPr>
          <a:lstStyle/>
          <a:p>
            <a:pPr algn="ctr"/>
            <a:r>
              <a:rPr lang="en-US" sz="2400" dirty="0">
                <a:solidFill>
                  <a:srgbClr val="DC3B0F"/>
                </a:solidFill>
                <a:latin typeface="Franklin Gothic Medium" panose="020B0603020102020204" pitchFamily="34" charset="0"/>
              </a:rPr>
              <a:t>RESULTS =</a:t>
            </a:r>
            <a:r>
              <a:rPr lang="en-US" sz="1600" dirty="0">
                <a:solidFill>
                  <a:srgbClr val="DC3B0F"/>
                </a:solidFill>
              </a:rPr>
              <a:t> </a:t>
            </a:r>
            <a:endParaRPr lang="en-US" sz="1400" dirty="0">
              <a:solidFill>
                <a:srgbClr val="DC3B0F"/>
              </a:solidFill>
            </a:endParaRPr>
          </a:p>
          <a:p>
            <a:pPr marL="284163" indent="-115888">
              <a:lnSpc>
                <a:spcPct val="150000"/>
              </a:lnSpc>
              <a:buFont typeface="Arial" panose="020B0604020202020204" pitchFamily="34" charset="0"/>
              <a:buChar char="•"/>
            </a:pPr>
            <a:r>
              <a:rPr lang="en-US" sz="1600" dirty="0">
                <a:solidFill>
                  <a:srgbClr val="DC3B0F"/>
                </a:solidFill>
                <a:latin typeface="+mj-lt"/>
              </a:rPr>
              <a:t>NO </a:t>
            </a:r>
            <a:r>
              <a:rPr lang="en-US" sz="1600" dirty="0">
                <a:solidFill>
                  <a:srgbClr val="DC3B0F"/>
                </a:solidFill>
              </a:rPr>
              <a:t>evidence of HIV Infection</a:t>
            </a:r>
          </a:p>
          <a:p>
            <a:pPr marL="284163" indent="-115888">
              <a:spcBef>
                <a:spcPts val="600"/>
              </a:spcBef>
              <a:buFont typeface="Arial" panose="020B0604020202020204" pitchFamily="34" charset="0"/>
              <a:buChar char="•"/>
            </a:pPr>
            <a:r>
              <a:rPr lang="en-US" sz="1600" dirty="0">
                <a:solidFill>
                  <a:srgbClr val="DC3B0F"/>
                </a:solidFill>
                <a:latin typeface="+mj-lt"/>
              </a:rPr>
              <a:t>NO </a:t>
            </a:r>
            <a:r>
              <a:rPr lang="en-US" sz="1600" dirty="0">
                <a:solidFill>
                  <a:srgbClr val="DC3B0F"/>
                </a:solidFill>
              </a:rPr>
              <a:t>evidence of  VISP</a:t>
            </a:r>
          </a:p>
        </p:txBody>
      </p:sp>
      <p:sp>
        <p:nvSpPr>
          <p:cNvPr id="3" name="Title 1">
            <a:extLst>
              <a:ext uri="{FF2B5EF4-FFF2-40B4-BE49-F238E27FC236}">
                <a16:creationId xmlns:a16="http://schemas.microsoft.com/office/drawing/2014/main" id="{3E86E612-74D4-42BE-943F-63BBB68EB250}"/>
              </a:ext>
            </a:extLst>
          </p:cNvPr>
          <p:cNvSpPr>
            <a:spLocks noGrp="1"/>
          </p:cNvSpPr>
          <p:nvPr>
            <p:ph type="title"/>
          </p:nvPr>
        </p:nvSpPr>
        <p:spPr>
          <a:xfrm>
            <a:off x="1981200" y="114671"/>
            <a:ext cx="8229600" cy="1143000"/>
          </a:xfrm>
        </p:spPr>
        <p:txBody>
          <a:bodyPr/>
          <a:lstStyle/>
          <a:p>
            <a:r>
              <a:rPr lang="en-US" sz="4000" dirty="0"/>
              <a:t>Example 1:</a:t>
            </a:r>
            <a:br>
              <a:rPr lang="en-US" sz="4000" dirty="0"/>
            </a:br>
            <a:r>
              <a:rPr lang="en-US" sz="2400" dirty="0">
                <a:latin typeface="+mj-lt"/>
              </a:rPr>
              <a:t>3 negative (non-reactive) tests</a:t>
            </a:r>
          </a:p>
        </p:txBody>
      </p:sp>
      <p:sp>
        <p:nvSpPr>
          <p:cNvPr id="4" name="TextBox 3">
            <a:extLst>
              <a:ext uri="{FF2B5EF4-FFF2-40B4-BE49-F238E27FC236}">
                <a16:creationId xmlns:a16="http://schemas.microsoft.com/office/drawing/2014/main" id="{D6C9523F-1D24-4CA7-BC03-C3CDDD0B0A90}"/>
              </a:ext>
            </a:extLst>
          </p:cNvPr>
          <p:cNvSpPr txBox="1"/>
          <p:nvPr/>
        </p:nvSpPr>
        <p:spPr>
          <a:xfrm>
            <a:off x="1981200" y="4960508"/>
            <a:ext cx="1905000" cy="646331"/>
          </a:xfrm>
          <a:prstGeom prst="rect">
            <a:avLst/>
          </a:prstGeom>
          <a:noFill/>
        </p:spPr>
        <p:txBody>
          <a:bodyPr wrap="square" rtlCol="0">
            <a:spAutoFit/>
          </a:bodyPr>
          <a:lstStyle/>
          <a:p>
            <a:pPr algn="ctr"/>
            <a:r>
              <a:rPr lang="en-US">
                <a:latin typeface="+mn-lt"/>
              </a:rPr>
              <a:t>Participant’s blood sample</a:t>
            </a:r>
          </a:p>
        </p:txBody>
      </p:sp>
      <p:grpSp>
        <p:nvGrpSpPr>
          <p:cNvPr id="5" name="Group 4">
            <a:extLst>
              <a:ext uri="{FF2B5EF4-FFF2-40B4-BE49-F238E27FC236}">
                <a16:creationId xmlns:a16="http://schemas.microsoft.com/office/drawing/2014/main" id="{7B6078BF-0FB8-46DC-BD63-DB7AF514560B}"/>
              </a:ext>
            </a:extLst>
          </p:cNvPr>
          <p:cNvGrpSpPr/>
          <p:nvPr/>
        </p:nvGrpSpPr>
        <p:grpSpPr>
          <a:xfrm>
            <a:off x="2727626" y="2425373"/>
            <a:ext cx="1615774" cy="3013978"/>
            <a:chOff x="2375963" y="2040365"/>
            <a:chExt cx="1615774" cy="3013978"/>
          </a:xfrm>
        </p:grpSpPr>
        <p:pic>
          <p:nvPicPr>
            <p:cNvPr id="6" name="Picture 5">
              <a:extLst>
                <a:ext uri="{FF2B5EF4-FFF2-40B4-BE49-F238E27FC236}">
                  <a16:creationId xmlns:a16="http://schemas.microsoft.com/office/drawing/2014/main" id="{F6B4794C-6760-4CE3-85EC-E0AA9E0EA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963" y="2590800"/>
              <a:ext cx="371825" cy="1877412"/>
            </a:xfrm>
            <a:prstGeom prst="rect">
              <a:avLst/>
            </a:prstGeom>
          </p:spPr>
        </p:pic>
        <p:sp>
          <p:nvSpPr>
            <p:cNvPr id="7" name="TextBox 6">
              <a:extLst>
                <a:ext uri="{FF2B5EF4-FFF2-40B4-BE49-F238E27FC236}">
                  <a16:creationId xmlns:a16="http://schemas.microsoft.com/office/drawing/2014/main" id="{9D56B627-A67C-4642-BE53-0104DDFA425A}"/>
                </a:ext>
              </a:extLst>
            </p:cNvPr>
            <p:cNvSpPr txBox="1"/>
            <p:nvPr/>
          </p:nvSpPr>
          <p:spPr>
            <a:xfrm rot="16200000">
              <a:off x="2346249" y="3408854"/>
              <a:ext cx="3013978" cy="276999"/>
            </a:xfrm>
            <a:prstGeom prst="rect">
              <a:avLst/>
            </a:prstGeom>
            <a:noFill/>
          </p:spPr>
          <p:txBody>
            <a:bodyPr wrap="square" rtlCol="0">
              <a:spAutoFit/>
            </a:bodyPr>
            <a:lstStyle/>
            <a:p>
              <a:pPr algn="ctr"/>
              <a:r>
                <a:rPr lang="en-US" sz="1200">
                  <a:solidFill>
                    <a:srgbClr val="F2F0E6"/>
                  </a:solidFill>
                  <a:latin typeface="+mn-lt"/>
                </a:rPr>
                <a:t>Examples of antibody tests:</a:t>
              </a:r>
            </a:p>
          </p:txBody>
        </p:sp>
      </p:grpSp>
      <p:sp>
        <p:nvSpPr>
          <p:cNvPr id="8" name="Right Arrow Callout 67">
            <a:extLst>
              <a:ext uri="{FF2B5EF4-FFF2-40B4-BE49-F238E27FC236}">
                <a16:creationId xmlns:a16="http://schemas.microsoft.com/office/drawing/2014/main" id="{8B1C79EE-04F6-4D61-B825-8642202B74BC}"/>
              </a:ext>
            </a:extLst>
          </p:cNvPr>
          <p:cNvSpPr/>
          <p:nvPr/>
        </p:nvSpPr>
        <p:spPr>
          <a:xfrm>
            <a:off x="3953192" y="1604208"/>
            <a:ext cx="3344590" cy="4343400"/>
          </a:xfrm>
          <a:prstGeom prst="rightArrowCallout">
            <a:avLst>
              <a:gd name="adj1" fmla="val 23040"/>
              <a:gd name="adj2" fmla="val 17582"/>
              <a:gd name="adj3" fmla="val 15349"/>
              <a:gd name="adj4" fmla="val 52217"/>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26F01CF-D077-4D0E-AF9C-427A927E208C}"/>
              </a:ext>
            </a:extLst>
          </p:cNvPr>
          <p:cNvGrpSpPr/>
          <p:nvPr/>
        </p:nvGrpSpPr>
        <p:grpSpPr>
          <a:xfrm>
            <a:off x="4198365" y="1939303"/>
            <a:ext cx="1226885" cy="1106614"/>
            <a:chOff x="738493" y="2194869"/>
            <a:chExt cx="1386971" cy="1251007"/>
          </a:xfrm>
        </p:grpSpPr>
        <p:sp>
          <p:nvSpPr>
            <p:cNvPr id="10" name="Teardrop 9">
              <a:extLst>
                <a:ext uri="{FF2B5EF4-FFF2-40B4-BE49-F238E27FC236}">
                  <a16:creationId xmlns:a16="http://schemas.microsoft.com/office/drawing/2014/main" id="{56E75FB7-2E6E-4B31-B89D-9DE0CE277B0A}"/>
                </a:ext>
              </a:extLst>
            </p:cNvPr>
            <p:cNvSpPr/>
            <p:nvPr/>
          </p:nvSpPr>
          <p:spPr>
            <a:xfrm rot="18900000">
              <a:off x="816988" y="2194869"/>
              <a:ext cx="1251005"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TextBox 21">
              <a:extLst>
                <a:ext uri="{FF2B5EF4-FFF2-40B4-BE49-F238E27FC236}">
                  <a16:creationId xmlns:a16="http://schemas.microsoft.com/office/drawing/2014/main" id="{80EB4BD8-2822-4024-ABF6-8B15DF45BCA7}"/>
                </a:ext>
              </a:extLst>
            </p:cNvPr>
            <p:cNvSpPr txBox="1">
              <a:spLocks noChangeArrowheads="1"/>
            </p:cNvSpPr>
            <p:nvPr/>
          </p:nvSpPr>
          <p:spPr bwMode="auto">
            <a:xfrm flipH="1">
              <a:off x="738493" y="2327701"/>
              <a:ext cx="1386971" cy="830997"/>
            </a:xfrm>
            <a:prstGeom prst="rect">
              <a:avLst/>
            </a:prstGeom>
            <a:noFill/>
            <a:ln w="9525">
              <a:noFill/>
              <a:miter lim="800000"/>
              <a:headEnd/>
              <a:tailEnd/>
            </a:ln>
          </p:spPr>
          <p:txBody>
            <a:bodyPr>
              <a:spAutoFit/>
            </a:bodyPr>
            <a:lstStyle/>
            <a:p>
              <a:pPr algn="ctr"/>
              <a:r>
                <a:rPr lang="en-US" sz="1400">
                  <a:solidFill>
                    <a:srgbClr val="F2F0E6"/>
                  </a:solidFill>
                  <a:latin typeface="+mn-lt"/>
                </a:rPr>
                <a:t>Abbott HIV-</a:t>
              </a:r>
            </a:p>
            <a:p>
              <a:pPr algn="ctr"/>
              <a:r>
                <a:rPr lang="en-US" sz="1400">
                  <a:solidFill>
                    <a:srgbClr val="F2F0E6"/>
                  </a:solidFill>
                  <a:latin typeface="+mn-lt"/>
                </a:rPr>
                <a:t>½ Ag/Ab</a:t>
              </a:r>
            </a:p>
            <a:p>
              <a:pPr algn="ctr"/>
              <a:r>
                <a:rPr lang="en-US" sz="1400">
                  <a:solidFill>
                    <a:srgbClr val="F2F0E6"/>
                  </a:solidFill>
                  <a:latin typeface="+mn-lt"/>
                </a:rPr>
                <a:t>combo, CMIA</a:t>
              </a:r>
            </a:p>
          </p:txBody>
        </p:sp>
      </p:grpSp>
      <p:grpSp>
        <p:nvGrpSpPr>
          <p:cNvPr id="12" name="Group 11">
            <a:extLst>
              <a:ext uri="{FF2B5EF4-FFF2-40B4-BE49-F238E27FC236}">
                <a16:creationId xmlns:a16="http://schemas.microsoft.com/office/drawing/2014/main" id="{EFC1DE23-3DCB-4AC5-9F48-2D99E9290C73}"/>
              </a:ext>
            </a:extLst>
          </p:cNvPr>
          <p:cNvGrpSpPr/>
          <p:nvPr/>
        </p:nvGrpSpPr>
        <p:grpSpPr>
          <a:xfrm>
            <a:off x="4191000" y="3353759"/>
            <a:ext cx="1226886" cy="1106614"/>
            <a:chOff x="730179" y="2194869"/>
            <a:chExt cx="1386972" cy="1251007"/>
          </a:xfrm>
        </p:grpSpPr>
        <p:sp>
          <p:nvSpPr>
            <p:cNvPr id="13" name="Teardrop 12">
              <a:extLst>
                <a:ext uri="{FF2B5EF4-FFF2-40B4-BE49-F238E27FC236}">
                  <a16:creationId xmlns:a16="http://schemas.microsoft.com/office/drawing/2014/main" id="{F627E7FD-40ED-4AD2-A915-6D615DEC62E3}"/>
                </a:ext>
              </a:extLst>
            </p:cNvPr>
            <p:cNvSpPr/>
            <p:nvPr/>
          </p:nvSpPr>
          <p:spPr>
            <a:xfrm rot="18900000">
              <a:off x="816987" y="2194869"/>
              <a:ext cx="1251002"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extBox 21">
              <a:extLst>
                <a:ext uri="{FF2B5EF4-FFF2-40B4-BE49-F238E27FC236}">
                  <a16:creationId xmlns:a16="http://schemas.microsoft.com/office/drawing/2014/main" id="{A6F8EC82-5F95-4595-84B1-81247E66D08B}"/>
                </a:ext>
              </a:extLst>
            </p:cNvPr>
            <p:cNvSpPr txBox="1">
              <a:spLocks noChangeArrowheads="1"/>
            </p:cNvSpPr>
            <p:nvPr/>
          </p:nvSpPr>
          <p:spPr bwMode="auto">
            <a:xfrm flipH="1">
              <a:off x="730179" y="2398989"/>
              <a:ext cx="1386972"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BioRad</a:t>
              </a:r>
              <a:r>
                <a:rPr lang="en-US" sz="1400">
                  <a:solidFill>
                    <a:srgbClr val="F2F0E6"/>
                  </a:solidFill>
                  <a:latin typeface="+mn-lt"/>
                </a:rPr>
                <a:t> HIV</a:t>
              </a:r>
            </a:p>
            <a:p>
              <a:pPr algn="ctr"/>
              <a:r>
                <a:rPr lang="en-US" sz="1400">
                  <a:solidFill>
                    <a:srgbClr val="F2F0E6"/>
                  </a:solidFill>
                  <a:latin typeface="+mn-lt"/>
                </a:rPr>
                <a:t>combo</a:t>
              </a:r>
            </a:p>
            <a:p>
              <a:pPr algn="ctr"/>
              <a:r>
                <a:rPr lang="en-US" sz="1400">
                  <a:solidFill>
                    <a:srgbClr val="F2F0E6"/>
                  </a:solidFill>
                  <a:latin typeface="+mn-lt"/>
                </a:rPr>
                <a:t>Ag/Ab, EIA</a:t>
              </a:r>
            </a:p>
          </p:txBody>
        </p:sp>
      </p:grpSp>
      <p:grpSp>
        <p:nvGrpSpPr>
          <p:cNvPr id="15" name="Group 14">
            <a:extLst>
              <a:ext uri="{FF2B5EF4-FFF2-40B4-BE49-F238E27FC236}">
                <a16:creationId xmlns:a16="http://schemas.microsoft.com/office/drawing/2014/main" id="{D56A13B3-7E56-42D0-9D0F-4608DA852089}"/>
              </a:ext>
            </a:extLst>
          </p:cNvPr>
          <p:cNvGrpSpPr/>
          <p:nvPr/>
        </p:nvGrpSpPr>
        <p:grpSpPr>
          <a:xfrm>
            <a:off x="4198355" y="4768215"/>
            <a:ext cx="1226883" cy="1106614"/>
            <a:chOff x="738493" y="2194869"/>
            <a:chExt cx="1386970" cy="1251007"/>
          </a:xfrm>
        </p:grpSpPr>
        <p:sp>
          <p:nvSpPr>
            <p:cNvPr id="16" name="Teardrop 15">
              <a:extLst>
                <a:ext uri="{FF2B5EF4-FFF2-40B4-BE49-F238E27FC236}">
                  <a16:creationId xmlns:a16="http://schemas.microsoft.com/office/drawing/2014/main" id="{F877381F-6E72-4C07-B043-2AFD824E1F47}"/>
                </a:ext>
              </a:extLst>
            </p:cNvPr>
            <p:cNvSpPr/>
            <p:nvPr/>
          </p:nvSpPr>
          <p:spPr>
            <a:xfrm rot="18900000">
              <a:off x="816987" y="2194869"/>
              <a:ext cx="1251006"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F673991-1307-4B59-A438-35040BAF4564}"/>
                </a:ext>
              </a:extLst>
            </p:cNvPr>
            <p:cNvSpPr txBox="1">
              <a:spLocks noChangeArrowheads="1"/>
            </p:cNvSpPr>
            <p:nvPr/>
          </p:nvSpPr>
          <p:spPr bwMode="auto">
            <a:xfrm flipH="1">
              <a:off x="738493" y="2363345"/>
              <a:ext cx="1386970"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MultiSpot</a:t>
              </a:r>
              <a:endParaRPr lang="en-US" sz="1400">
                <a:solidFill>
                  <a:srgbClr val="F2F0E6"/>
                </a:solidFill>
                <a:latin typeface="+mn-lt"/>
              </a:endParaRPr>
            </a:p>
            <a:p>
              <a:pPr algn="ctr"/>
              <a:r>
                <a:rPr lang="en-US" sz="1400">
                  <a:solidFill>
                    <a:srgbClr val="F2F0E6"/>
                  </a:solidFill>
                  <a:latin typeface="+mn-lt"/>
                </a:rPr>
                <a:t>HIV-1/2,</a:t>
              </a:r>
            </a:p>
            <a:p>
              <a:pPr algn="ctr"/>
              <a:r>
                <a:rPr lang="en-US" sz="1400">
                  <a:solidFill>
                    <a:srgbClr val="F2F0E6"/>
                  </a:solidFill>
                  <a:latin typeface="+mn-lt"/>
                </a:rPr>
                <a:t>Rapid</a:t>
              </a:r>
            </a:p>
          </p:txBody>
        </p:sp>
      </p:grpSp>
      <p:sp>
        <p:nvSpPr>
          <p:cNvPr id="18" name="TextBox 17">
            <a:extLst>
              <a:ext uri="{FF2B5EF4-FFF2-40B4-BE49-F238E27FC236}">
                <a16:creationId xmlns:a16="http://schemas.microsoft.com/office/drawing/2014/main" id="{90489E83-CD71-41D0-9321-DD047CACC56F}"/>
              </a:ext>
            </a:extLst>
          </p:cNvPr>
          <p:cNvSpPr txBox="1"/>
          <p:nvPr/>
        </p:nvSpPr>
        <p:spPr>
          <a:xfrm>
            <a:off x="5256148" y="3427807"/>
            <a:ext cx="2042589" cy="584775"/>
          </a:xfrm>
          <a:prstGeom prst="rect">
            <a:avLst/>
          </a:prstGeom>
          <a:noFill/>
        </p:spPr>
        <p:txBody>
          <a:bodyPr wrap="square" rtlCol="0">
            <a:spAutoFit/>
          </a:bodyPr>
          <a:lstStyle/>
          <a:p>
            <a:pPr algn="ctr"/>
            <a:r>
              <a:rPr lang="en-US" sz="1600" dirty="0">
                <a:solidFill>
                  <a:srgbClr val="F2F0E6"/>
                </a:solidFill>
              </a:rPr>
              <a:t>3 non-reactive</a:t>
            </a:r>
          </a:p>
          <a:p>
            <a:pPr algn="ctr"/>
            <a:r>
              <a:rPr lang="en-US" sz="1600" dirty="0">
                <a:solidFill>
                  <a:srgbClr val="F2F0E6"/>
                </a:solidFill>
              </a:rPr>
              <a:t>screening tests</a:t>
            </a:r>
          </a:p>
        </p:txBody>
      </p:sp>
      <p:sp>
        <p:nvSpPr>
          <p:cNvPr id="19" name="TextBox 18">
            <a:extLst>
              <a:ext uri="{FF2B5EF4-FFF2-40B4-BE49-F238E27FC236}">
                <a16:creationId xmlns:a16="http://schemas.microsoft.com/office/drawing/2014/main" id="{D558579E-5748-4492-934E-E46963648E9D}"/>
              </a:ext>
            </a:extLst>
          </p:cNvPr>
          <p:cNvSpPr txBox="1"/>
          <p:nvPr/>
        </p:nvSpPr>
        <p:spPr>
          <a:xfrm rot="16200000">
            <a:off x="2872739" y="3514148"/>
            <a:ext cx="2456321" cy="276999"/>
          </a:xfrm>
          <a:prstGeom prst="rect">
            <a:avLst/>
          </a:prstGeom>
          <a:noFill/>
        </p:spPr>
        <p:txBody>
          <a:bodyPr wrap="square" rtlCol="0">
            <a:spAutoFit/>
          </a:bodyPr>
          <a:lstStyle/>
          <a:p>
            <a:pPr algn="ctr"/>
            <a:r>
              <a:rPr lang="en-US" sz="1200">
                <a:solidFill>
                  <a:srgbClr val="F2F0E6"/>
                </a:solidFill>
                <a:latin typeface="+mn-lt"/>
              </a:rPr>
              <a:t>Examples of antibody tests:</a:t>
            </a:r>
          </a:p>
        </p:txBody>
      </p:sp>
      <p:pic>
        <p:nvPicPr>
          <p:cNvPr id="20" name="Picture 19">
            <a:extLst>
              <a:ext uri="{FF2B5EF4-FFF2-40B4-BE49-F238E27FC236}">
                <a16:creationId xmlns:a16="http://schemas.microsoft.com/office/drawing/2014/main" id="{C7B43C76-4D92-4E56-8E71-207ED69F2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9287" y="2874476"/>
            <a:ext cx="3631157" cy="1927955"/>
          </a:xfrm>
          <a:prstGeom prst="rect">
            <a:avLst/>
          </a:prstGeom>
        </p:spPr>
      </p:pic>
    </p:spTree>
    <p:extLst>
      <p:ext uri="{BB962C8B-B14F-4D97-AF65-F5344CB8AC3E}">
        <p14:creationId xmlns:p14="http://schemas.microsoft.com/office/powerpoint/2010/main" val="401823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6">
            <a:extLst>
              <a:ext uri="{FF2B5EF4-FFF2-40B4-BE49-F238E27FC236}">
                <a16:creationId xmlns:a16="http://schemas.microsoft.com/office/drawing/2014/main" id="{C1605074-CDDC-4D0A-9924-0CCF94BD6104}"/>
              </a:ext>
            </a:extLst>
          </p:cNvPr>
          <p:cNvSpPr/>
          <p:nvPr/>
        </p:nvSpPr>
        <p:spPr>
          <a:xfrm>
            <a:off x="8915400" y="2290278"/>
            <a:ext cx="1752600" cy="2492901"/>
          </a:xfrm>
          <a:prstGeom prst="downArrowCallout">
            <a:avLst>
              <a:gd name="adj1" fmla="val 25000"/>
              <a:gd name="adj2" fmla="val 25000"/>
              <a:gd name="adj3" fmla="val 25000"/>
              <a:gd name="adj4" fmla="val 74052"/>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schemeClr val="lt1"/>
              </a:solidFill>
            </a:endParaRPr>
          </a:p>
        </p:txBody>
      </p:sp>
      <p:sp>
        <p:nvSpPr>
          <p:cNvPr id="3" name="TextBox 15">
            <a:extLst>
              <a:ext uri="{FF2B5EF4-FFF2-40B4-BE49-F238E27FC236}">
                <a16:creationId xmlns:a16="http://schemas.microsoft.com/office/drawing/2014/main" id="{B209570E-AC22-4798-8458-6E589F29AC67}"/>
              </a:ext>
            </a:extLst>
          </p:cNvPr>
          <p:cNvSpPr txBox="1">
            <a:spLocks noChangeArrowheads="1"/>
          </p:cNvSpPr>
          <p:nvPr/>
        </p:nvSpPr>
        <p:spPr bwMode="auto">
          <a:xfrm>
            <a:off x="8985054" y="2841742"/>
            <a:ext cx="1911546" cy="1169551"/>
          </a:xfrm>
          <a:prstGeom prst="rect">
            <a:avLst/>
          </a:prstGeom>
          <a:noFill/>
        </p:spPr>
        <p:txBody>
          <a:bodyPr wrap="square" rtlCol="0">
            <a:spAutoFit/>
          </a:bodyPr>
          <a:lstStyle>
            <a:defPPr>
              <a:defRPr lang="bg-BG"/>
            </a:defPPr>
            <a:lvl1pPr algn="ctr">
              <a:defRPr>
                <a:solidFill>
                  <a:srgbClr val="F2F0E6"/>
                </a:solidFill>
                <a:latin typeface="+mj-lt"/>
              </a:defRPr>
            </a:lvl1pPr>
          </a:lstStyle>
          <a:p>
            <a:pPr algn="l"/>
            <a:r>
              <a:rPr lang="en-US" sz="1400">
                <a:solidFill>
                  <a:srgbClr val="266378"/>
                </a:solidFill>
                <a:latin typeface="+mn-lt"/>
              </a:rPr>
              <a:t>HIV-1 NAT </a:t>
            </a:r>
            <a:r>
              <a:rPr lang="en-US" sz="1400">
                <a:solidFill>
                  <a:srgbClr val="266378"/>
                </a:solidFill>
              </a:rPr>
              <a:t>negative</a:t>
            </a:r>
          </a:p>
          <a:p>
            <a:pPr algn="l"/>
            <a:r>
              <a:rPr lang="en-US" sz="1400">
                <a:solidFill>
                  <a:srgbClr val="266378"/>
                </a:solidFill>
                <a:latin typeface="+mn-lt"/>
              </a:rPr>
              <a:t>and WB </a:t>
            </a:r>
            <a:r>
              <a:rPr lang="en-US" sz="1400">
                <a:solidFill>
                  <a:srgbClr val="266378"/>
                </a:solidFill>
              </a:rPr>
              <a:t>negative, indeterminate, or positive based on vaccine response</a:t>
            </a:r>
          </a:p>
        </p:txBody>
      </p:sp>
      <p:sp>
        <p:nvSpPr>
          <p:cNvPr id="4" name="Plus 10">
            <a:extLst>
              <a:ext uri="{FF2B5EF4-FFF2-40B4-BE49-F238E27FC236}">
                <a16:creationId xmlns:a16="http://schemas.microsoft.com/office/drawing/2014/main" id="{56FBBE27-AACA-444B-A395-8493AB763640}"/>
              </a:ext>
            </a:extLst>
          </p:cNvPr>
          <p:cNvSpPr/>
          <p:nvPr/>
        </p:nvSpPr>
        <p:spPr>
          <a:xfrm>
            <a:off x="10014008" y="2342502"/>
            <a:ext cx="501592" cy="501592"/>
          </a:xfrm>
          <a:prstGeom prst="mathPlus">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Minus 11">
            <a:extLst>
              <a:ext uri="{FF2B5EF4-FFF2-40B4-BE49-F238E27FC236}">
                <a16:creationId xmlns:a16="http://schemas.microsoft.com/office/drawing/2014/main" id="{6D1374BD-B19A-4F90-ABB1-C2503EB5073A}"/>
              </a:ext>
            </a:extLst>
          </p:cNvPr>
          <p:cNvSpPr/>
          <p:nvPr/>
        </p:nvSpPr>
        <p:spPr>
          <a:xfrm>
            <a:off x="9080940" y="2374969"/>
            <a:ext cx="457200" cy="457200"/>
          </a:xfrm>
          <a:prstGeom prst="mathMinus">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2C804F1-D7ED-4270-844E-198DCCF3A7FB}"/>
              </a:ext>
            </a:extLst>
          </p:cNvPr>
          <p:cNvSpPr txBox="1"/>
          <p:nvPr/>
        </p:nvSpPr>
        <p:spPr>
          <a:xfrm>
            <a:off x="8382000" y="4899142"/>
            <a:ext cx="2908750" cy="1130611"/>
          </a:xfrm>
          <a:prstGeom prst="rect">
            <a:avLst/>
          </a:prstGeom>
          <a:noFill/>
          <a:ln>
            <a:noFill/>
          </a:ln>
          <a:effec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rtlCol="0">
            <a:normAutofit/>
          </a:bodyPr>
          <a:lstStyle/>
          <a:p>
            <a:pPr algn="ctr"/>
            <a:r>
              <a:rPr lang="en-US" sz="2000">
                <a:solidFill>
                  <a:srgbClr val="DC3B0F"/>
                </a:solidFill>
                <a:latin typeface="Franklin Gothic Medium" panose="020B0603020102020204" pitchFamily="34" charset="0"/>
              </a:rPr>
              <a:t>RESULTS =</a:t>
            </a:r>
            <a:r>
              <a:rPr lang="en-US" sz="1200">
                <a:solidFill>
                  <a:srgbClr val="DC3B0F"/>
                </a:solidFill>
              </a:rPr>
              <a:t> </a:t>
            </a:r>
          </a:p>
          <a:p>
            <a:pPr marL="284163" indent="-115888">
              <a:lnSpc>
                <a:spcPct val="150000"/>
              </a:lnSpc>
              <a:buFont typeface="Arial" panose="020B0604020202020204" pitchFamily="34" charset="0"/>
              <a:buChar char="•"/>
            </a:pPr>
            <a:r>
              <a:rPr lang="en-US" sz="1400">
                <a:solidFill>
                  <a:srgbClr val="DC3B0F"/>
                </a:solidFill>
                <a:latin typeface="+mj-lt"/>
              </a:rPr>
              <a:t>NO </a:t>
            </a:r>
            <a:r>
              <a:rPr lang="en-US" sz="1400">
                <a:solidFill>
                  <a:srgbClr val="DC3B0F"/>
                </a:solidFill>
              </a:rPr>
              <a:t>evidence of HIV Infection</a:t>
            </a:r>
          </a:p>
          <a:p>
            <a:pPr marL="284163" indent="-115888">
              <a:spcBef>
                <a:spcPts val="600"/>
              </a:spcBef>
              <a:buFont typeface="Arial" panose="020B0604020202020204" pitchFamily="34" charset="0"/>
              <a:buChar char="•"/>
            </a:pPr>
            <a:r>
              <a:rPr lang="en-US" sz="1400">
                <a:solidFill>
                  <a:srgbClr val="DC3B0F"/>
                </a:solidFill>
                <a:latin typeface="+mj-lt"/>
              </a:rPr>
              <a:t>CONSISTENT </a:t>
            </a:r>
            <a:r>
              <a:rPr lang="en-US" sz="1400">
                <a:solidFill>
                  <a:srgbClr val="DC3B0F"/>
                </a:solidFill>
              </a:rPr>
              <a:t>with VISP</a:t>
            </a:r>
          </a:p>
        </p:txBody>
      </p:sp>
      <p:sp>
        <p:nvSpPr>
          <p:cNvPr id="7" name="Right Arrow 8">
            <a:extLst>
              <a:ext uri="{FF2B5EF4-FFF2-40B4-BE49-F238E27FC236}">
                <a16:creationId xmlns:a16="http://schemas.microsoft.com/office/drawing/2014/main" id="{A93B85BF-7760-4C06-8C4F-1D7968B1A550}"/>
              </a:ext>
            </a:extLst>
          </p:cNvPr>
          <p:cNvSpPr/>
          <p:nvPr/>
        </p:nvSpPr>
        <p:spPr>
          <a:xfrm>
            <a:off x="8238808" y="3070342"/>
            <a:ext cx="752792" cy="1135779"/>
          </a:xfrm>
          <a:prstGeom prst="rightArrow">
            <a:avLst>
              <a:gd name="adj1" fmla="val 50000"/>
              <a:gd name="adj2" fmla="val 66443"/>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lt1"/>
              </a:solidFill>
            </a:endParaRPr>
          </a:p>
        </p:txBody>
      </p:sp>
      <p:sp>
        <p:nvSpPr>
          <p:cNvPr id="8" name="Teardrop 7">
            <a:extLst>
              <a:ext uri="{FF2B5EF4-FFF2-40B4-BE49-F238E27FC236}">
                <a16:creationId xmlns:a16="http://schemas.microsoft.com/office/drawing/2014/main" id="{6E709683-A128-4ED6-BA6D-1CB6E8D2DD09}"/>
              </a:ext>
            </a:extLst>
          </p:cNvPr>
          <p:cNvSpPr/>
          <p:nvPr/>
        </p:nvSpPr>
        <p:spPr>
          <a:xfrm rot="18900000">
            <a:off x="6907281" y="2933060"/>
            <a:ext cx="1502499" cy="1502505"/>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TextBox 21">
            <a:extLst>
              <a:ext uri="{FF2B5EF4-FFF2-40B4-BE49-F238E27FC236}">
                <a16:creationId xmlns:a16="http://schemas.microsoft.com/office/drawing/2014/main" id="{E4FAAD55-D421-4446-AC4E-DF479D7B5EBE}"/>
              </a:ext>
            </a:extLst>
          </p:cNvPr>
          <p:cNvSpPr txBox="1">
            <a:spLocks noChangeArrowheads="1"/>
          </p:cNvSpPr>
          <p:nvPr/>
        </p:nvSpPr>
        <p:spPr bwMode="auto">
          <a:xfrm flipH="1">
            <a:off x="6823726" y="3273588"/>
            <a:ext cx="1658325" cy="738664"/>
          </a:xfrm>
          <a:prstGeom prst="rect">
            <a:avLst/>
          </a:prstGeom>
          <a:noFill/>
          <a:ln w="9525">
            <a:noFill/>
            <a:miter lim="800000"/>
            <a:headEnd/>
            <a:tailEnd/>
          </a:ln>
        </p:spPr>
        <p:txBody>
          <a:bodyPr wrap="square">
            <a:spAutoFit/>
          </a:bodyPr>
          <a:lstStyle/>
          <a:p>
            <a:pPr algn="ctr"/>
            <a:r>
              <a:rPr lang="en-US" sz="1400">
                <a:solidFill>
                  <a:srgbClr val="F2F0E6"/>
                </a:solidFill>
                <a:latin typeface="+mn-lt"/>
              </a:rPr>
              <a:t>Western blot and HIV-1 nucleic</a:t>
            </a:r>
          </a:p>
          <a:p>
            <a:pPr algn="ctr"/>
            <a:r>
              <a:rPr lang="en-US" sz="1400">
                <a:solidFill>
                  <a:srgbClr val="F2F0E6"/>
                </a:solidFill>
                <a:latin typeface="+mn-lt"/>
              </a:rPr>
              <a:t>acid testing (NAT)</a:t>
            </a:r>
          </a:p>
        </p:txBody>
      </p:sp>
      <p:sp>
        <p:nvSpPr>
          <p:cNvPr id="10" name="Title 1">
            <a:extLst>
              <a:ext uri="{FF2B5EF4-FFF2-40B4-BE49-F238E27FC236}">
                <a16:creationId xmlns:a16="http://schemas.microsoft.com/office/drawing/2014/main" id="{0F0EE799-5DF3-4C48-B197-B6CA99B709AB}"/>
              </a:ext>
            </a:extLst>
          </p:cNvPr>
          <p:cNvSpPr>
            <a:spLocks noGrp="1"/>
          </p:cNvSpPr>
          <p:nvPr>
            <p:ph type="title"/>
          </p:nvPr>
        </p:nvSpPr>
        <p:spPr>
          <a:xfrm>
            <a:off x="1981200" y="84965"/>
            <a:ext cx="8229600" cy="1143000"/>
          </a:xfrm>
        </p:spPr>
        <p:txBody>
          <a:bodyPr/>
          <a:lstStyle/>
          <a:p>
            <a:r>
              <a:rPr lang="en-US" sz="4000" dirty="0"/>
              <a:t>Example 2:</a:t>
            </a:r>
            <a:br>
              <a:rPr lang="en-US" sz="4000" dirty="0"/>
            </a:br>
            <a:r>
              <a:rPr lang="en-US" sz="2400" dirty="0">
                <a:latin typeface="+mj-lt"/>
              </a:rPr>
              <a:t>1 or more reactive tests and…</a:t>
            </a:r>
          </a:p>
        </p:txBody>
      </p:sp>
      <p:sp>
        <p:nvSpPr>
          <p:cNvPr id="11" name="TextBox 10">
            <a:extLst>
              <a:ext uri="{FF2B5EF4-FFF2-40B4-BE49-F238E27FC236}">
                <a16:creationId xmlns:a16="http://schemas.microsoft.com/office/drawing/2014/main" id="{77282F4A-0215-46E8-941B-C558D22789AC}"/>
              </a:ext>
            </a:extLst>
          </p:cNvPr>
          <p:cNvSpPr txBox="1"/>
          <p:nvPr/>
        </p:nvSpPr>
        <p:spPr>
          <a:xfrm>
            <a:off x="1981200" y="4372663"/>
            <a:ext cx="1905000" cy="646331"/>
          </a:xfrm>
          <a:prstGeom prst="rect">
            <a:avLst/>
          </a:prstGeom>
          <a:noFill/>
        </p:spPr>
        <p:txBody>
          <a:bodyPr wrap="square" rtlCol="0">
            <a:spAutoFit/>
          </a:bodyPr>
          <a:lstStyle/>
          <a:p>
            <a:pPr algn="ctr"/>
            <a:r>
              <a:rPr lang="en-US">
                <a:latin typeface="+mn-lt"/>
              </a:rPr>
              <a:t>Participant’s blood sample</a:t>
            </a:r>
          </a:p>
        </p:txBody>
      </p:sp>
      <p:sp>
        <p:nvSpPr>
          <p:cNvPr id="12" name="Right Arrow Callout 22">
            <a:extLst>
              <a:ext uri="{FF2B5EF4-FFF2-40B4-BE49-F238E27FC236}">
                <a16:creationId xmlns:a16="http://schemas.microsoft.com/office/drawing/2014/main" id="{4CA84224-E05F-4DD0-B1DC-0ECEFD72F1E8}"/>
              </a:ext>
            </a:extLst>
          </p:cNvPr>
          <p:cNvSpPr/>
          <p:nvPr/>
        </p:nvSpPr>
        <p:spPr>
          <a:xfrm>
            <a:off x="3948501" y="1470142"/>
            <a:ext cx="3120681" cy="4343400"/>
          </a:xfrm>
          <a:prstGeom prst="rightArrowCallout">
            <a:avLst>
              <a:gd name="adj1" fmla="val 23040"/>
              <a:gd name="adj2" fmla="val 17582"/>
              <a:gd name="adj3" fmla="val 15349"/>
              <a:gd name="adj4" fmla="val 55046"/>
            </a:avLst>
          </a:prstGeom>
          <a:solidFill>
            <a:srgbClr val="266378"/>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D4AC0A0-FDBC-49C0-B735-1DAC057A1CD3}"/>
              </a:ext>
            </a:extLst>
          </p:cNvPr>
          <p:cNvGrpSpPr/>
          <p:nvPr/>
        </p:nvGrpSpPr>
        <p:grpSpPr>
          <a:xfrm>
            <a:off x="4259515" y="1805237"/>
            <a:ext cx="1226885" cy="1106614"/>
            <a:chOff x="738493" y="2194869"/>
            <a:chExt cx="1386971" cy="1251007"/>
          </a:xfrm>
        </p:grpSpPr>
        <p:sp>
          <p:nvSpPr>
            <p:cNvPr id="14" name="Teardrop 13">
              <a:extLst>
                <a:ext uri="{FF2B5EF4-FFF2-40B4-BE49-F238E27FC236}">
                  <a16:creationId xmlns:a16="http://schemas.microsoft.com/office/drawing/2014/main" id="{106930FF-0F10-454D-AAF2-B59E8BF9EA99}"/>
                </a:ext>
              </a:extLst>
            </p:cNvPr>
            <p:cNvSpPr/>
            <p:nvPr/>
          </p:nvSpPr>
          <p:spPr>
            <a:xfrm rot="18900000">
              <a:off x="816988" y="2194869"/>
              <a:ext cx="1251005"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TextBox 21">
              <a:extLst>
                <a:ext uri="{FF2B5EF4-FFF2-40B4-BE49-F238E27FC236}">
                  <a16:creationId xmlns:a16="http://schemas.microsoft.com/office/drawing/2014/main" id="{EBD4090D-575A-46BA-BF7B-CEF00EE58825}"/>
                </a:ext>
              </a:extLst>
            </p:cNvPr>
            <p:cNvSpPr txBox="1">
              <a:spLocks noChangeArrowheads="1"/>
            </p:cNvSpPr>
            <p:nvPr/>
          </p:nvSpPr>
          <p:spPr bwMode="auto">
            <a:xfrm flipH="1">
              <a:off x="738493" y="2327701"/>
              <a:ext cx="1386971" cy="830997"/>
            </a:xfrm>
            <a:prstGeom prst="rect">
              <a:avLst/>
            </a:prstGeom>
            <a:noFill/>
            <a:ln w="9525">
              <a:noFill/>
              <a:miter lim="800000"/>
              <a:headEnd/>
              <a:tailEnd/>
            </a:ln>
          </p:spPr>
          <p:txBody>
            <a:bodyPr>
              <a:spAutoFit/>
            </a:bodyPr>
            <a:lstStyle/>
            <a:p>
              <a:pPr algn="ctr"/>
              <a:r>
                <a:rPr lang="en-US" sz="1400">
                  <a:solidFill>
                    <a:srgbClr val="F2F0E6"/>
                  </a:solidFill>
                  <a:latin typeface="+mn-lt"/>
                </a:rPr>
                <a:t>Abbott HIV-</a:t>
              </a:r>
            </a:p>
            <a:p>
              <a:pPr algn="ctr"/>
              <a:r>
                <a:rPr lang="en-US" sz="1400">
                  <a:solidFill>
                    <a:srgbClr val="F2F0E6"/>
                  </a:solidFill>
                  <a:latin typeface="+mn-lt"/>
                </a:rPr>
                <a:t>½ Ag/Ab</a:t>
              </a:r>
            </a:p>
            <a:p>
              <a:pPr algn="ctr"/>
              <a:r>
                <a:rPr lang="en-US" sz="1400">
                  <a:solidFill>
                    <a:srgbClr val="F2F0E6"/>
                  </a:solidFill>
                  <a:latin typeface="+mn-lt"/>
                </a:rPr>
                <a:t>combo, CMIA</a:t>
              </a:r>
            </a:p>
          </p:txBody>
        </p:sp>
      </p:grpSp>
      <p:grpSp>
        <p:nvGrpSpPr>
          <p:cNvPr id="16" name="Group 15">
            <a:extLst>
              <a:ext uri="{FF2B5EF4-FFF2-40B4-BE49-F238E27FC236}">
                <a16:creationId xmlns:a16="http://schemas.microsoft.com/office/drawing/2014/main" id="{AED6B81F-F7E4-4E6E-A735-8EF532BFADA3}"/>
              </a:ext>
            </a:extLst>
          </p:cNvPr>
          <p:cNvGrpSpPr/>
          <p:nvPr/>
        </p:nvGrpSpPr>
        <p:grpSpPr>
          <a:xfrm>
            <a:off x="4252150" y="3219693"/>
            <a:ext cx="1226886" cy="1106614"/>
            <a:chOff x="730179" y="2194869"/>
            <a:chExt cx="1386972" cy="1251007"/>
          </a:xfrm>
        </p:grpSpPr>
        <p:sp>
          <p:nvSpPr>
            <p:cNvPr id="17" name="Teardrop 16">
              <a:extLst>
                <a:ext uri="{FF2B5EF4-FFF2-40B4-BE49-F238E27FC236}">
                  <a16:creationId xmlns:a16="http://schemas.microsoft.com/office/drawing/2014/main" id="{A8328F56-EAAE-48C4-B58D-A5B6069306D4}"/>
                </a:ext>
              </a:extLst>
            </p:cNvPr>
            <p:cNvSpPr/>
            <p:nvPr/>
          </p:nvSpPr>
          <p:spPr>
            <a:xfrm rot="18900000">
              <a:off x="816987" y="2194869"/>
              <a:ext cx="1251002"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TextBox 21">
              <a:extLst>
                <a:ext uri="{FF2B5EF4-FFF2-40B4-BE49-F238E27FC236}">
                  <a16:creationId xmlns:a16="http://schemas.microsoft.com/office/drawing/2014/main" id="{747729BE-CA20-4558-AE58-A8DF2F78F84A}"/>
                </a:ext>
              </a:extLst>
            </p:cNvPr>
            <p:cNvSpPr txBox="1">
              <a:spLocks noChangeArrowheads="1"/>
            </p:cNvSpPr>
            <p:nvPr/>
          </p:nvSpPr>
          <p:spPr bwMode="auto">
            <a:xfrm flipH="1">
              <a:off x="730179" y="2398989"/>
              <a:ext cx="1386972"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BioRad</a:t>
              </a:r>
              <a:r>
                <a:rPr lang="en-US" sz="1400">
                  <a:solidFill>
                    <a:srgbClr val="F2F0E6"/>
                  </a:solidFill>
                  <a:latin typeface="+mn-lt"/>
                </a:rPr>
                <a:t> HIV</a:t>
              </a:r>
            </a:p>
            <a:p>
              <a:pPr algn="ctr"/>
              <a:r>
                <a:rPr lang="en-US" sz="1400">
                  <a:solidFill>
                    <a:srgbClr val="F2F0E6"/>
                  </a:solidFill>
                  <a:latin typeface="+mn-lt"/>
                </a:rPr>
                <a:t>combo</a:t>
              </a:r>
            </a:p>
            <a:p>
              <a:pPr algn="ctr"/>
              <a:r>
                <a:rPr lang="en-US" sz="1400">
                  <a:solidFill>
                    <a:srgbClr val="F2F0E6"/>
                  </a:solidFill>
                  <a:latin typeface="+mn-lt"/>
                </a:rPr>
                <a:t>Ag/Ab, EIA</a:t>
              </a:r>
            </a:p>
          </p:txBody>
        </p:sp>
      </p:grpSp>
      <p:grpSp>
        <p:nvGrpSpPr>
          <p:cNvPr id="19" name="Group 18">
            <a:extLst>
              <a:ext uri="{FF2B5EF4-FFF2-40B4-BE49-F238E27FC236}">
                <a16:creationId xmlns:a16="http://schemas.microsoft.com/office/drawing/2014/main" id="{1A3F2548-B44B-4BF9-BD85-5C2C03FA78EF}"/>
              </a:ext>
            </a:extLst>
          </p:cNvPr>
          <p:cNvGrpSpPr/>
          <p:nvPr/>
        </p:nvGrpSpPr>
        <p:grpSpPr>
          <a:xfrm>
            <a:off x="4259505" y="4634149"/>
            <a:ext cx="1226883" cy="1106614"/>
            <a:chOff x="738493" y="2194869"/>
            <a:chExt cx="1386970" cy="1251007"/>
          </a:xfrm>
        </p:grpSpPr>
        <p:sp>
          <p:nvSpPr>
            <p:cNvPr id="20" name="Teardrop 19">
              <a:extLst>
                <a:ext uri="{FF2B5EF4-FFF2-40B4-BE49-F238E27FC236}">
                  <a16:creationId xmlns:a16="http://schemas.microsoft.com/office/drawing/2014/main" id="{A02D9D49-AAFA-4D5A-BD54-CF09FACA579A}"/>
                </a:ext>
              </a:extLst>
            </p:cNvPr>
            <p:cNvSpPr/>
            <p:nvPr/>
          </p:nvSpPr>
          <p:spPr>
            <a:xfrm rot="18900000">
              <a:off x="816987" y="2194869"/>
              <a:ext cx="1251006" cy="1251007"/>
            </a:xfrm>
            <a:prstGeom prst="teardrop">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61C10C5-4C49-4345-ADE5-CF93C15EDB2D}"/>
                </a:ext>
              </a:extLst>
            </p:cNvPr>
            <p:cNvSpPr txBox="1">
              <a:spLocks noChangeArrowheads="1"/>
            </p:cNvSpPr>
            <p:nvPr/>
          </p:nvSpPr>
          <p:spPr bwMode="auto">
            <a:xfrm flipH="1">
              <a:off x="738493" y="2363345"/>
              <a:ext cx="1386970" cy="830997"/>
            </a:xfrm>
            <a:prstGeom prst="rect">
              <a:avLst/>
            </a:prstGeom>
            <a:noFill/>
            <a:ln w="9525">
              <a:noFill/>
              <a:miter lim="800000"/>
              <a:headEnd/>
              <a:tailEnd/>
            </a:ln>
          </p:spPr>
          <p:txBody>
            <a:bodyPr>
              <a:spAutoFit/>
            </a:bodyPr>
            <a:lstStyle/>
            <a:p>
              <a:pPr algn="ctr"/>
              <a:r>
                <a:rPr lang="en-US" sz="1400" err="1">
                  <a:solidFill>
                    <a:srgbClr val="F2F0E6"/>
                  </a:solidFill>
                  <a:latin typeface="+mn-lt"/>
                </a:rPr>
                <a:t>MultiSpot</a:t>
              </a:r>
              <a:endParaRPr lang="en-US" sz="1400">
                <a:solidFill>
                  <a:srgbClr val="F2F0E6"/>
                </a:solidFill>
                <a:latin typeface="+mn-lt"/>
              </a:endParaRPr>
            </a:p>
            <a:p>
              <a:pPr algn="ctr"/>
              <a:r>
                <a:rPr lang="en-US" sz="1400">
                  <a:solidFill>
                    <a:srgbClr val="F2F0E6"/>
                  </a:solidFill>
                  <a:latin typeface="+mn-lt"/>
                </a:rPr>
                <a:t>HIV-1/2,</a:t>
              </a:r>
            </a:p>
            <a:p>
              <a:pPr algn="ctr"/>
              <a:r>
                <a:rPr lang="en-US" sz="1400">
                  <a:solidFill>
                    <a:srgbClr val="F2F0E6"/>
                  </a:solidFill>
                  <a:latin typeface="+mn-lt"/>
                </a:rPr>
                <a:t>Rapid</a:t>
              </a:r>
            </a:p>
          </p:txBody>
        </p:sp>
      </p:grpSp>
      <p:sp>
        <p:nvSpPr>
          <p:cNvPr id="22" name="TextBox 21">
            <a:extLst>
              <a:ext uri="{FF2B5EF4-FFF2-40B4-BE49-F238E27FC236}">
                <a16:creationId xmlns:a16="http://schemas.microsoft.com/office/drawing/2014/main" id="{C627C182-0591-437D-89F8-ED6E85001196}"/>
              </a:ext>
            </a:extLst>
          </p:cNvPr>
          <p:cNvSpPr txBox="1"/>
          <p:nvPr/>
        </p:nvSpPr>
        <p:spPr>
          <a:xfrm>
            <a:off x="5196411" y="3323767"/>
            <a:ext cx="2042589" cy="584775"/>
          </a:xfrm>
          <a:prstGeom prst="rect">
            <a:avLst/>
          </a:prstGeom>
          <a:noFill/>
        </p:spPr>
        <p:txBody>
          <a:bodyPr wrap="square" rtlCol="0">
            <a:spAutoFit/>
          </a:bodyPr>
          <a:lstStyle/>
          <a:p>
            <a:pPr algn="ctr"/>
            <a:r>
              <a:rPr lang="en-US" sz="1600">
                <a:solidFill>
                  <a:srgbClr val="F2F0E6"/>
                </a:solidFill>
                <a:latin typeface="+mj-lt"/>
              </a:rPr>
              <a:t>1 or more</a:t>
            </a:r>
          </a:p>
          <a:p>
            <a:pPr algn="ctr"/>
            <a:r>
              <a:rPr lang="en-US" sz="1600">
                <a:solidFill>
                  <a:srgbClr val="F2F0E6"/>
                </a:solidFill>
                <a:latin typeface="+mj-lt"/>
              </a:rPr>
              <a:t>reactive tests</a:t>
            </a:r>
          </a:p>
        </p:txBody>
      </p:sp>
      <p:pic>
        <p:nvPicPr>
          <p:cNvPr id="23" name="Picture 22">
            <a:extLst>
              <a:ext uri="{FF2B5EF4-FFF2-40B4-BE49-F238E27FC236}">
                <a16:creationId xmlns:a16="http://schemas.microsoft.com/office/drawing/2014/main" id="{4964C1DE-B558-462C-BC53-8E1113DAF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387963"/>
            <a:ext cx="371825" cy="1877412"/>
          </a:xfrm>
          <a:prstGeom prst="rect">
            <a:avLst/>
          </a:prstGeom>
        </p:spPr>
      </p:pic>
      <p:sp>
        <p:nvSpPr>
          <p:cNvPr id="24" name="TextBox 23">
            <a:extLst>
              <a:ext uri="{FF2B5EF4-FFF2-40B4-BE49-F238E27FC236}">
                <a16:creationId xmlns:a16="http://schemas.microsoft.com/office/drawing/2014/main" id="{7B7679CC-4B00-4A82-8B5F-824F755DE908}"/>
              </a:ext>
            </a:extLst>
          </p:cNvPr>
          <p:cNvSpPr txBox="1"/>
          <p:nvPr/>
        </p:nvSpPr>
        <p:spPr>
          <a:xfrm rot="16200000">
            <a:off x="2872740" y="3380081"/>
            <a:ext cx="2456321" cy="277000"/>
          </a:xfrm>
          <a:prstGeom prst="rect">
            <a:avLst/>
          </a:prstGeom>
          <a:noFill/>
        </p:spPr>
        <p:txBody>
          <a:bodyPr wrap="square" rtlCol="0">
            <a:spAutoFit/>
          </a:bodyPr>
          <a:lstStyle/>
          <a:p>
            <a:pPr algn="ctr"/>
            <a:r>
              <a:rPr lang="en-US" sz="1200">
                <a:solidFill>
                  <a:srgbClr val="F2F0E6"/>
                </a:solidFill>
                <a:latin typeface="+mn-lt"/>
              </a:rPr>
              <a:t>Examples of antibody tests:</a:t>
            </a:r>
          </a:p>
        </p:txBody>
      </p:sp>
      <p:sp>
        <p:nvSpPr>
          <p:cNvPr id="25" name="TextBox 24">
            <a:extLst>
              <a:ext uri="{FF2B5EF4-FFF2-40B4-BE49-F238E27FC236}">
                <a16:creationId xmlns:a16="http://schemas.microsoft.com/office/drawing/2014/main" id="{767F8F27-FB59-44A6-A6C9-0ACDC1A2C0DF}"/>
              </a:ext>
            </a:extLst>
          </p:cNvPr>
          <p:cNvSpPr txBox="1"/>
          <p:nvPr/>
        </p:nvSpPr>
        <p:spPr>
          <a:xfrm>
            <a:off x="9517120" y="2190102"/>
            <a:ext cx="457200" cy="685801"/>
          </a:xfrm>
          <a:prstGeom prst="rect">
            <a:avLst/>
          </a:prstGeom>
        </p:spPr>
        <p:txBody>
          <a:bodyPr vert="horz" wrap="square" lIns="91440" tIns="45720" rIns="91440" bIns="45720" rtlCol="0">
            <a:noAutofit/>
          </a:bodyPr>
          <a:lstStyle/>
          <a:p>
            <a:r>
              <a:rPr lang="en-US" sz="4800">
                <a:solidFill>
                  <a:schemeClr val="accent4"/>
                </a:solidFill>
                <a:latin typeface="Franklin Gothic Heavy" panose="020B0903020102020204" pitchFamily="34" charset="0"/>
              </a:rPr>
              <a:t>?</a:t>
            </a:r>
          </a:p>
        </p:txBody>
      </p:sp>
      <p:pic>
        <p:nvPicPr>
          <p:cNvPr id="26" name="Picture 25">
            <a:extLst>
              <a:ext uri="{FF2B5EF4-FFF2-40B4-BE49-F238E27FC236}">
                <a16:creationId xmlns:a16="http://schemas.microsoft.com/office/drawing/2014/main" id="{900D45E3-665A-420F-87F3-01447C56C0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8217" y="4695828"/>
            <a:ext cx="2966231" cy="1574914"/>
          </a:xfrm>
          <a:prstGeom prst="rect">
            <a:avLst/>
          </a:prstGeom>
        </p:spPr>
      </p:pic>
    </p:spTree>
    <p:extLst>
      <p:ext uri="{BB962C8B-B14F-4D97-AF65-F5344CB8AC3E}">
        <p14:creationId xmlns:p14="http://schemas.microsoft.com/office/powerpoint/2010/main" val="4094550827"/>
      </p:ext>
    </p:extLst>
  </p:cSld>
  <p:clrMapOvr>
    <a:masterClrMapping/>
  </p:clrMapOvr>
</p:sld>
</file>

<file path=ppt/theme/theme1.xml><?xml version="1.0" encoding="utf-8"?>
<a:theme xmlns:a="http://schemas.openxmlformats.org/drawingml/2006/main" name="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9050">
          <a:solidFill>
            <a:schemeClr val="accent2"/>
          </a:solidFill>
        </a:ln>
      </a:spPr>
      <a:bodyPr rtlCol="0" anchor="ctr"/>
      <a:lstStyle>
        <a:defPPr algn="ctr">
          <a:defRPr sz="1200" b="1" dirty="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C808D030-2ED8-4D8D-B336-3EF4A70BD7D8}"/>
    </a:ext>
  </a:extLst>
</a:theme>
</file>

<file path=ppt/theme/theme2.xml><?xml version="1.0" encoding="utf-8"?>
<a:theme xmlns:a="http://schemas.openxmlformats.org/drawingml/2006/main" name="1_Office Theme">
  <a:themeElements>
    <a:clrScheme name="HVTN Redesign 2022">
      <a:dk1>
        <a:srgbClr val="000000"/>
      </a:dk1>
      <a:lt1>
        <a:srgbClr val="FFFFFF"/>
      </a:lt1>
      <a:dk2>
        <a:srgbClr val="0D4463"/>
      </a:dk2>
      <a:lt2>
        <a:srgbClr val="EAEAEA"/>
      </a:lt2>
      <a:accent1>
        <a:srgbClr val="135F8A"/>
      </a:accent1>
      <a:accent2>
        <a:srgbClr val="5AACDA"/>
      </a:accent2>
      <a:accent3>
        <a:srgbClr val="A0E483"/>
      </a:accent3>
      <a:accent4>
        <a:srgbClr val="7E7F7E"/>
      </a:accent4>
      <a:accent5>
        <a:srgbClr val="0FC0CB"/>
      </a:accent5>
      <a:accent6>
        <a:srgbClr val="BFBFBF"/>
      </a:accent6>
      <a:hlink>
        <a:srgbClr val="135F8A"/>
      </a:hlink>
      <a:folHlink>
        <a:srgbClr val="5AACD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8575"/>
      </a:spPr>
      <a:bodyPr rtlCol="0" anchor="ctr"/>
      <a:lstStyle>
        <a:defPPr algn="ctr">
          <a:defRPr/>
        </a:defPPr>
      </a:lstStyle>
      <a:style>
        <a:lnRef idx="2">
          <a:schemeClr val="accent5">
            <a:shade val="50000"/>
          </a:schemeClr>
        </a:lnRef>
        <a:fillRef idx="1">
          <a:schemeClr val="accent5"/>
        </a:fillRef>
        <a:effectRef idx="0">
          <a:schemeClr val="accent5"/>
        </a:effectRef>
        <a:fontRef idx="minor">
          <a:schemeClr val="lt1"/>
        </a:fontRef>
      </a:style>
    </a:spDef>
    <a:lnDef>
      <a:spPr/>
      <a:bodyPr/>
      <a:lstStyle/>
      <a:style>
        <a:lnRef idx="1">
          <a:schemeClr val="accent5"/>
        </a:lnRef>
        <a:fillRef idx="0">
          <a:schemeClr val="accent5"/>
        </a:fillRef>
        <a:effectRef idx="0">
          <a:schemeClr val="accent5"/>
        </a:effectRef>
        <a:fontRef idx="minor">
          <a:schemeClr val="tx1"/>
        </a:fontRef>
      </a:style>
    </a:lnDef>
  </a:objectDefaults>
  <a:extraClrSchemeLst/>
  <a:extLst>
    <a:ext uri="{05A4C25C-085E-4340-85A3-A5531E510DB2}">
      <thm15:themeFamily xmlns:thm15="http://schemas.microsoft.com/office/thememl/2012/main" name="hvtn-slide-template-April2022" id="{D7F6EFA1-E6CF-4565-96C0-87E8650EC8BC}" vid="{E02A4EB7-4F10-4102-9717-3AD4F7C25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2FA235A54A7A4CB28A09C5D2D00092" ma:contentTypeVersion="6" ma:contentTypeDescription="Create a new document." ma:contentTypeScope="" ma:versionID="f3e5456376722b54c13ff0dbe84b3ea9">
  <xsd:schema xmlns:xsd="http://www.w3.org/2001/XMLSchema" xmlns:xs="http://www.w3.org/2001/XMLSchema" xmlns:p="http://schemas.microsoft.com/office/2006/metadata/properties" xmlns:ns2="26da7209-9bc6-48a5-aa62-e6dbb532916f" xmlns:ns3="cdb281d5-0ea8-4efc-9797-868707726306" targetNamespace="http://schemas.microsoft.com/office/2006/metadata/properties" ma:root="true" ma:fieldsID="c86e7728cb785e5652a567ff3d7c5524" ns2:_="" ns3:_="">
    <xsd:import namespace="26da7209-9bc6-48a5-aa62-e6dbb532916f"/>
    <xsd:import namespace="cdb281d5-0ea8-4efc-9797-8687077263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da7209-9bc6-48a5-aa62-e6dbb5329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b281d5-0ea8-4efc-9797-8687077263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A6FC22-E2E9-472E-87F5-BB4903B41A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da7209-9bc6-48a5-aa62-e6dbb532916f"/>
    <ds:schemaRef ds:uri="cdb281d5-0ea8-4efc-9797-8687077263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8F1CD5-AC44-4481-8111-27FBCCBE49D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16F0B1-3D7B-4A8B-AD5C-236737BB8A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hvtn-slide-template-April2022</Template>
  <TotalTime>43</TotalTime>
  <Words>2535</Words>
  <Application>Microsoft Office PowerPoint</Application>
  <PresentationFormat>Widescreen</PresentationFormat>
  <Paragraphs>213</Paragraphs>
  <Slides>22</Slides>
  <Notes>18</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An Introduction to VISP: Vaccine Induced Sero-Positivity</vt:lpstr>
      <vt:lpstr>PowerPoint Presentation</vt:lpstr>
      <vt:lpstr>PowerPoint Presentation</vt:lpstr>
      <vt:lpstr>Why we worry about VISP</vt:lpstr>
      <vt:lpstr>How common are VISP results?</vt:lpstr>
      <vt:lpstr>Duration and Transmission of VISP</vt:lpstr>
      <vt:lpstr>How does HVTN’s HIV testing work?</vt:lpstr>
      <vt:lpstr>Example 1: 3 negative (non-reactive) tests</vt:lpstr>
      <vt:lpstr>Example 2: 1 or more reactive tests and…</vt:lpstr>
      <vt:lpstr>Example 3: 1 or more reactive tests and…</vt:lpstr>
      <vt:lpstr>PowerPoint Presentation</vt:lpstr>
      <vt:lpstr>How can we support participants?</vt:lpstr>
      <vt:lpstr>Brochures for participants about VISP</vt:lpstr>
      <vt:lpstr>Handouts for providers about VISP</vt:lpstr>
      <vt:lpstr>Internet resources for participants http://www.hvtn.org/visp/ </vt:lpstr>
      <vt:lpstr>Internet resources for Health Providers https://www.hvtn.org/en/participants/visp-hiv-testing/provider-information.html </vt:lpstr>
      <vt:lpstr>How can we support participants?</vt:lpstr>
      <vt:lpstr>PowerPoint Presentation</vt:lpstr>
      <vt:lpstr>Testing Service so far…</vt:lpstr>
      <vt:lpstr>Discussion</vt:lpstr>
      <vt:lpstr>Acknowledgements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MAX 2 LINES</dc:title>
  <dc:creator>Broder MHS, Gail B</dc:creator>
  <cp:lastModifiedBy>Gonzalez, Rafael</cp:lastModifiedBy>
  <cp:revision>15</cp:revision>
  <dcterms:created xsi:type="dcterms:W3CDTF">2022-05-11T18:57:05Z</dcterms:created>
  <dcterms:modified xsi:type="dcterms:W3CDTF">2022-06-24T18:27:44Z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0x0101008C2FA235A54A7A4CB28A09C5D2D00092</vt:lpwstr>
  </property>
</Properties>
</file>